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317" r:id="rId2"/>
    <p:sldId id="318" r:id="rId3"/>
    <p:sldId id="260" r:id="rId4"/>
    <p:sldId id="261" r:id="rId5"/>
    <p:sldId id="262" r:id="rId6"/>
    <p:sldId id="319" r:id="rId7"/>
    <p:sldId id="310" r:id="rId8"/>
    <p:sldId id="311" r:id="rId9"/>
    <p:sldId id="312" r:id="rId10"/>
    <p:sldId id="313" r:id="rId11"/>
    <p:sldId id="314" r:id="rId12"/>
    <p:sldId id="315" r:id="rId13"/>
    <p:sldId id="305" r:id="rId14"/>
    <p:sldId id="320" r:id="rId15"/>
    <p:sldId id="306" r:id="rId16"/>
    <p:sldId id="321" r:id="rId17"/>
    <p:sldId id="288" r:id="rId18"/>
    <p:sldId id="293" r:id="rId19"/>
    <p:sldId id="316" r:id="rId20"/>
    <p:sldId id="308" r:id="rId21"/>
    <p:sldId id="323" r:id="rId22"/>
    <p:sldId id="263" r:id="rId23"/>
    <p:sldId id="264" r:id="rId24"/>
    <p:sldId id="299" r:id="rId25"/>
    <p:sldId id="303" r:id="rId26"/>
    <p:sldId id="322" r:id="rId27"/>
    <p:sldId id="276" r:id="rId28"/>
    <p:sldId id="277" r:id="rId29"/>
    <p:sldId id="278" r:id="rId30"/>
    <p:sldId id="280" r:id="rId31"/>
    <p:sldId id="279" r:id="rId32"/>
    <p:sldId id="281" r:id="rId33"/>
    <p:sldId id="324" r:id="rId34"/>
    <p:sldId id="309" r:id="rId35"/>
    <p:sldId id="297" r:id="rId36"/>
    <p:sldId id="298" r:id="rId37"/>
    <p:sldId id="259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303A"/>
    <a:srgbClr val="172938"/>
    <a:srgbClr val="ED7D31"/>
    <a:srgbClr val="ED6708"/>
    <a:srgbClr val="26303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Cost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39A-4073-B347-12D5E5A5F03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39A-4073-B347-12D5E5A5F03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39A-4073-B347-12D5E5A5F03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39A-4073-B347-12D5E5A5F03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39A-4073-B347-12D5E5A5F03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139A-4073-B347-12D5E5A5F03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139A-4073-B347-12D5E5A5F03D}"/>
              </c:ext>
            </c:extLst>
          </c:dPt>
          <c:dLbls>
            <c:dLbl>
              <c:idx val="0"/>
              <c:layout>
                <c:manualLayout>
                  <c:x val="4.3827945883897233E-2"/>
                  <c:y val="9.713799199842222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39A-4073-B347-12D5E5A5F03D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8.5468393194207946E-4"/>
                  <c:y val="1.217890200982850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39A-4073-B347-12D5E5A5F03D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3293814892606549E-2"/>
                  <c:y val="1.172169549957940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139A-4073-B347-12D5E5A5F03D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7.7694372808804896E-2"/>
                  <c:y val="2.561215122230667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139A-4073-B347-12D5E5A5F03D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9.0796782816401442E-3"/>
                  <c:y val="-5.934693126396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39A-4073-B347-12D5E5A5F03D}"/>
                </c:ext>
                <c:ext xmlns:c15="http://schemas.microsoft.com/office/drawing/2012/chart" uri="{CE6537A1-D6FC-4f65-9D91-7224C49458BB}">
                  <c15:layout>
                    <c:manualLayout>
                      <c:w val="0.22064099850913504"/>
                      <c:h val="0.22787862593849542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5.0517446687819208E-3"/>
                  <c:y val="-1.910092452155340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139A-4073-B347-12D5E5A5F03D}"/>
                </c:ext>
                <c:ext xmlns:c15="http://schemas.microsoft.com/office/drawing/2012/chart" uri="{CE6537A1-D6FC-4f65-9D91-7224C49458BB}">
                  <c15:layout>
                    <c:manualLayout>
                      <c:w val="0.1444413824611934"/>
                      <c:h val="0.11385503832947758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4.3161658418802033E-2"/>
                  <c:y val="-1.217624769046566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139A-4073-B347-12D5E5A5F03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Accomodation</c:v>
                </c:pt>
                <c:pt idx="1">
                  <c:v>Clothes</c:v>
                </c:pt>
                <c:pt idx="2">
                  <c:v>Social life</c:v>
                </c:pt>
                <c:pt idx="3">
                  <c:v>Phone bill</c:v>
                </c:pt>
                <c:pt idx="4">
                  <c:v>Books, printing and photocopying</c:v>
                </c:pt>
                <c:pt idx="5">
                  <c:v>Food</c:v>
                </c:pt>
                <c:pt idx="6">
                  <c:v>Travel</c:v>
                </c:pt>
              </c:strCache>
            </c:strRef>
          </c:cat>
          <c:val>
            <c:numRef>
              <c:f>Sheet1!$B$2:$B$8</c:f>
              <c:numCache>
                <c:formatCode>"£"#,##0_);[Red]\("£"#,##0\)</c:formatCode>
                <c:ptCount val="7"/>
                <c:pt idx="0">
                  <c:v>150</c:v>
                </c:pt>
                <c:pt idx="1">
                  <c:v>15</c:v>
                </c:pt>
                <c:pt idx="2">
                  <c:v>50</c:v>
                </c:pt>
                <c:pt idx="3">
                  <c:v>10</c:v>
                </c:pt>
                <c:pt idx="4">
                  <c:v>10</c:v>
                </c:pt>
                <c:pt idx="5">
                  <c:v>40</c:v>
                </c:pt>
                <c:pt idx="6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139A-4073-B347-12D5E5A5F03D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D497AD-77F1-4691-B4A9-3DD2960C497F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A37C390-5DED-4CD2-A693-59347EFC67F0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GB" sz="3600" dirty="0">
              <a:solidFill>
                <a:schemeClr val="bg1"/>
              </a:solidFill>
            </a:rPr>
            <a:t>Tuition fees</a:t>
          </a:r>
        </a:p>
      </dgm:t>
    </dgm:pt>
    <dgm:pt modelId="{44C01661-D8BB-4951-928A-7F12E3370F0A}" type="parTrans" cxnId="{BF126315-994C-49F6-B76D-B41139BACDDB}">
      <dgm:prSet/>
      <dgm:spPr/>
      <dgm:t>
        <a:bodyPr/>
        <a:lstStyle/>
        <a:p>
          <a:endParaRPr lang="en-GB" sz="1600"/>
        </a:p>
      </dgm:t>
    </dgm:pt>
    <dgm:pt modelId="{48C70401-43CC-407F-94E2-452023BC6120}" type="sibTrans" cxnId="{BF126315-994C-49F6-B76D-B41139BACDDB}">
      <dgm:prSet/>
      <dgm:spPr/>
      <dgm:t>
        <a:bodyPr/>
        <a:lstStyle/>
        <a:p>
          <a:endParaRPr lang="en-GB" sz="1600"/>
        </a:p>
      </dgm:t>
    </dgm:pt>
    <dgm:pt modelId="{4BA19BC3-D2C8-410F-824C-1E947EFB29A8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3600" dirty="0">
              <a:solidFill>
                <a:schemeClr val="bg1"/>
              </a:solidFill>
            </a:rPr>
            <a:t>Everyday spending</a:t>
          </a:r>
        </a:p>
      </dgm:t>
    </dgm:pt>
    <dgm:pt modelId="{64B0BC6E-9ED9-4FFD-9FEF-B296A03622E4}" type="parTrans" cxnId="{9D3A774F-9794-4972-A4EB-1A662CDE1236}">
      <dgm:prSet/>
      <dgm:spPr/>
      <dgm:t>
        <a:bodyPr/>
        <a:lstStyle/>
        <a:p>
          <a:endParaRPr lang="en-GB" sz="1600"/>
        </a:p>
      </dgm:t>
    </dgm:pt>
    <dgm:pt modelId="{CDDCE44B-D352-4206-84E9-76CFD4AE1C7A}" type="sibTrans" cxnId="{9D3A774F-9794-4972-A4EB-1A662CDE1236}">
      <dgm:prSet/>
      <dgm:spPr/>
      <dgm:t>
        <a:bodyPr/>
        <a:lstStyle/>
        <a:p>
          <a:endParaRPr lang="en-GB" sz="1600"/>
        </a:p>
      </dgm:t>
    </dgm:pt>
    <dgm:pt modelId="{F0EC0048-8B37-44AE-AD9E-6054ABAE6D2C}">
      <dgm:prSet phldrT="[Text]" custT="1"/>
      <dgm:spPr/>
      <dgm:t>
        <a:bodyPr/>
        <a:lstStyle/>
        <a:p>
          <a:r>
            <a:rPr lang="en-GB" sz="2400" dirty="0"/>
            <a:t>Maintenance loan</a:t>
          </a:r>
        </a:p>
      </dgm:t>
    </dgm:pt>
    <dgm:pt modelId="{2882D7BE-7659-4E0D-9226-72D1D3644527}" type="parTrans" cxnId="{A498B521-4EFC-4304-97C5-B1BB723D7759}">
      <dgm:prSet/>
      <dgm:spPr/>
      <dgm:t>
        <a:bodyPr/>
        <a:lstStyle/>
        <a:p>
          <a:endParaRPr lang="en-GB" sz="1600"/>
        </a:p>
      </dgm:t>
    </dgm:pt>
    <dgm:pt modelId="{4FC5A7AF-6957-4A29-B6E8-4F42C8310472}" type="sibTrans" cxnId="{A498B521-4EFC-4304-97C5-B1BB723D7759}">
      <dgm:prSet/>
      <dgm:spPr/>
      <dgm:t>
        <a:bodyPr/>
        <a:lstStyle/>
        <a:p>
          <a:endParaRPr lang="en-GB" sz="1600"/>
        </a:p>
      </dgm:t>
    </dgm:pt>
    <dgm:pt modelId="{35116803-6454-464F-83F1-923AF4FD893F}">
      <dgm:prSet phldrT="[Text]" custT="1"/>
      <dgm:spPr/>
      <dgm:t>
        <a:bodyPr/>
        <a:lstStyle/>
        <a:p>
          <a:pPr algn="ctr"/>
          <a:r>
            <a:rPr lang="en-GB" sz="2400" dirty="0"/>
            <a:t>Extra support for students with disabilities &amp; carers</a:t>
          </a:r>
        </a:p>
      </dgm:t>
    </dgm:pt>
    <dgm:pt modelId="{FA51D647-4048-4BB2-A2BD-8F53B246F783}" type="parTrans" cxnId="{6700A52F-ED0A-47B9-B2C0-62F2351734FC}">
      <dgm:prSet/>
      <dgm:spPr/>
      <dgm:t>
        <a:bodyPr/>
        <a:lstStyle/>
        <a:p>
          <a:endParaRPr lang="en-GB" sz="1600"/>
        </a:p>
      </dgm:t>
    </dgm:pt>
    <dgm:pt modelId="{6A1EAC6F-A091-485B-A00D-5723B2494DD1}" type="sibTrans" cxnId="{6700A52F-ED0A-47B9-B2C0-62F2351734FC}">
      <dgm:prSet/>
      <dgm:spPr/>
      <dgm:t>
        <a:bodyPr/>
        <a:lstStyle/>
        <a:p>
          <a:endParaRPr lang="en-GB" sz="1600"/>
        </a:p>
      </dgm:t>
    </dgm:pt>
    <dgm:pt modelId="{5E1A110E-1684-4A1E-8544-3C596AD82C7C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400" dirty="0"/>
            <a:t>Tuition fee loan</a:t>
          </a:r>
        </a:p>
      </dgm:t>
    </dgm:pt>
    <dgm:pt modelId="{A94DFB6F-ABD8-4DFF-A24F-2F9DF4B39A30}" type="parTrans" cxnId="{2310BDF0-3497-4088-B671-0D24F8D644A3}">
      <dgm:prSet/>
      <dgm:spPr/>
      <dgm:t>
        <a:bodyPr/>
        <a:lstStyle/>
        <a:p>
          <a:endParaRPr lang="en-GB" sz="1600"/>
        </a:p>
      </dgm:t>
    </dgm:pt>
    <dgm:pt modelId="{B3124148-2DB9-4F63-8AEF-EF9F2F01486A}" type="sibTrans" cxnId="{2310BDF0-3497-4088-B671-0D24F8D644A3}">
      <dgm:prSet/>
      <dgm:spPr/>
      <dgm:t>
        <a:bodyPr/>
        <a:lstStyle/>
        <a:p>
          <a:endParaRPr lang="en-GB" sz="1600"/>
        </a:p>
      </dgm:t>
    </dgm:pt>
    <dgm:pt modelId="{523A9C2F-8F73-430B-B205-641F0B8A1587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400" dirty="0"/>
            <a:t>Scholarships &amp; bursaries</a:t>
          </a:r>
        </a:p>
      </dgm:t>
    </dgm:pt>
    <dgm:pt modelId="{D9BDD98A-FC9F-4F7F-9975-A525AFAED332}" type="parTrans" cxnId="{7F8DA3D8-ADD7-4FD0-98CA-EDB509B5B150}">
      <dgm:prSet/>
      <dgm:spPr/>
      <dgm:t>
        <a:bodyPr/>
        <a:lstStyle/>
        <a:p>
          <a:endParaRPr lang="en-GB" sz="1600"/>
        </a:p>
      </dgm:t>
    </dgm:pt>
    <dgm:pt modelId="{0A5328C9-07AB-4F7F-9862-16A0C669D333}" type="sibTrans" cxnId="{7F8DA3D8-ADD7-4FD0-98CA-EDB509B5B150}">
      <dgm:prSet/>
      <dgm:spPr/>
      <dgm:t>
        <a:bodyPr/>
        <a:lstStyle/>
        <a:p>
          <a:endParaRPr lang="en-GB" sz="1600"/>
        </a:p>
      </dgm:t>
    </dgm:pt>
    <dgm:pt modelId="{80C9B682-4EA2-4F36-9B13-C3A80967AECB}">
      <dgm:prSet phldrT="[Text]" custT="1"/>
      <dgm:spPr/>
      <dgm:t>
        <a:bodyPr/>
        <a:lstStyle/>
        <a:p>
          <a:r>
            <a:rPr lang="en-GB" sz="2400" dirty="0"/>
            <a:t>Bursaries and scholarships</a:t>
          </a:r>
        </a:p>
      </dgm:t>
    </dgm:pt>
    <dgm:pt modelId="{634D6D95-FD20-4642-9FD3-D98B3600FEB9}" type="parTrans" cxnId="{1525BBE3-C332-43A2-8468-E2F8431BE32F}">
      <dgm:prSet/>
      <dgm:spPr/>
      <dgm:t>
        <a:bodyPr/>
        <a:lstStyle/>
        <a:p>
          <a:endParaRPr lang="en-GB" sz="1600"/>
        </a:p>
      </dgm:t>
    </dgm:pt>
    <dgm:pt modelId="{4E034D66-FAB6-46D9-8F18-26A3FD70E4BD}" type="sibTrans" cxnId="{1525BBE3-C332-43A2-8468-E2F8431BE32F}">
      <dgm:prSet/>
      <dgm:spPr/>
      <dgm:t>
        <a:bodyPr/>
        <a:lstStyle/>
        <a:p>
          <a:endParaRPr lang="en-GB" sz="1600"/>
        </a:p>
      </dgm:t>
    </dgm:pt>
    <dgm:pt modelId="{98FEB550-8838-4799-8043-809A91422CAC}">
      <dgm:prSet phldrT="[Text]" custT="1"/>
      <dgm:spPr/>
      <dgm:t>
        <a:bodyPr/>
        <a:lstStyle/>
        <a:p>
          <a:r>
            <a:rPr lang="en-GB" sz="2400" dirty="0"/>
            <a:t>Own funding</a:t>
          </a:r>
        </a:p>
      </dgm:t>
    </dgm:pt>
    <dgm:pt modelId="{DBFA6DBB-2D5D-4E84-8D8C-C78FB3123DE6}" type="parTrans" cxnId="{4353BB25-F18C-4004-92F3-2E229BE2D294}">
      <dgm:prSet/>
      <dgm:spPr/>
      <dgm:t>
        <a:bodyPr/>
        <a:lstStyle/>
        <a:p>
          <a:endParaRPr lang="en-GB" sz="1600"/>
        </a:p>
      </dgm:t>
    </dgm:pt>
    <dgm:pt modelId="{2797B401-3B2C-4BBB-A651-11A98D031B46}" type="sibTrans" cxnId="{4353BB25-F18C-4004-92F3-2E229BE2D294}">
      <dgm:prSet/>
      <dgm:spPr/>
      <dgm:t>
        <a:bodyPr/>
        <a:lstStyle/>
        <a:p>
          <a:endParaRPr lang="en-GB" sz="1600"/>
        </a:p>
      </dgm:t>
    </dgm:pt>
    <dgm:pt modelId="{02AF61CC-9727-401B-ACEF-0A8D180BDE48}">
      <dgm:prSet phldrT="[Text]" custT="1"/>
      <dgm:spPr>
        <a:solidFill>
          <a:schemeClr val="accent3"/>
        </a:solidFill>
      </dgm:spPr>
      <dgm:t>
        <a:bodyPr/>
        <a:lstStyle/>
        <a:p>
          <a:pPr algn="ctr"/>
          <a:r>
            <a:rPr lang="en-GB" sz="2400" dirty="0"/>
            <a:t>Own funding</a:t>
          </a:r>
        </a:p>
      </dgm:t>
    </dgm:pt>
    <dgm:pt modelId="{E8C8D1D2-0CAC-4875-A7CC-97C555A4BA7C}" type="parTrans" cxnId="{B9C31C7D-A712-41E1-9291-AF8794E04800}">
      <dgm:prSet/>
      <dgm:spPr/>
      <dgm:t>
        <a:bodyPr/>
        <a:lstStyle/>
        <a:p>
          <a:endParaRPr lang="en-GB" sz="1600"/>
        </a:p>
      </dgm:t>
    </dgm:pt>
    <dgm:pt modelId="{1086961C-449E-4B91-A709-9C142449B712}" type="sibTrans" cxnId="{B9C31C7D-A712-41E1-9291-AF8794E04800}">
      <dgm:prSet/>
      <dgm:spPr/>
      <dgm:t>
        <a:bodyPr/>
        <a:lstStyle/>
        <a:p>
          <a:endParaRPr lang="en-GB" sz="1600"/>
        </a:p>
      </dgm:t>
    </dgm:pt>
    <dgm:pt modelId="{53E9D315-FEBE-4C33-A39B-879E241EAB8C}" type="pres">
      <dgm:prSet presAssocID="{EAD497AD-77F1-4691-B4A9-3DD2960C497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A58C5CD1-989C-4707-8885-BC9CE63B4762}" type="pres">
      <dgm:prSet presAssocID="{9A37C390-5DED-4CD2-A693-59347EFC67F0}" presName="compNode" presStyleCnt="0"/>
      <dgm:spPr/>
    </dgm:pt>
    <dgm:pt modelId="{CE850EB0-92E2-4FA9-A6DC-133503C00C94}" type="pres">
      <dgm:prSet presAssocID="{9A37C390-5DED-4CD2-A693-59347EFC67F0}" presName="aNode" presStyleLbl="bgShp" presStyleIdx="0" presStyleCnt="2"/>
      <dgm:spPr/>
      <dgm:t>
        <a:bodyPr/>
        <a:lstStyle/>
        <a:p>
          <a:endParaRPr lang="en-GB"/>
        </a:p>
      </dgm:t>
    </dgm:pt>
    <dgm:pt modelId="{F87489EF-C2BF-41AC-9A6F-370428FAA561}" type="pres">
      <dgm:prSet presAssocID="{9A37C390-5DED-4CD2-A693-59347EFC67F0}" presName="textNode" presStyleLbl="bgShp" presStyleIdx="0" presStyleCnt="2"/>
      <dgm:spPr/>
      <dgm:t>
        <a:bodyPr/>
        <a:lstStyle/>
        <a:p>
          <a:endParaRPr lang="en-GB"/>
        </a:p>
      </dgm:t>
    </dgm:pt>
    <dgm:pt modelId="{0952DD43-FEF1-4456-8D2F-FF5631E58257}" type="pres">
      <dgm:prSet presAssocID="{9A37C390-5DED-4CD2-A693-59347EFC67F0}" presName="compChildNode" presStyleCnt="0"/>
      <dgm:spPr/>
    </dgm:pt>
    <dgm:pt modelId="{2BA0E149-14ED-47B0-B974-37BB1A0D443B}" type="pres">
      <dgm:prSet presAssocID="{9A37C390-5DED-4CD2-A693-59347EFC67F0}" presName="theInnerList" presStyleCnt="0"/>
      <dgm:spPr/>
    </dgm:pt>
    <dgm:pt modelId="{B67F727B-55FD-4AB0-9180-C67D6E557EEE}" type="pres">
      <dgm:prSet presAssocID="{5E1A110E-1684-4A1E-8544-3C596AD82C7C}" presName="child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2ECA11C-448C-4A01-9574-FFEDD473F490}" type="pres">
      <dgm:prSet presAssocID="{5E1A110E-1684-4A1E-8544-3C596AD82C7C}" presName="aSpace2" presStyleCnt="0"/>
      <dgm:spPr/>
    </dgm:pt>
    <dgm:pt modelId="{CAC5D1A5-1D88-4111-9654-798007726F75}" type="pres">
      <dgm:prSet presAssocID="{523A9C2F-8F73-430B-B205-641F0B8A1587}" presName="child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662974-394B-427C-A9DD-D47F64EE3F0A}" type="pres">
      <dgm:prSet presAssocID="{523A9C2F-8F73-430B-B205-641F0B8A1587}" presName="aSpace2" presStyleCnt="0"/>
      <dgm:spPr/>
    </dgm:pt>
    <dgm:pt modelId="{33754D9D-0D19-42EC-A547-E527F967C940}" type="pres">
      <dgm:prSet presAssocID="{02AF61CC-9727-401B-ACEF-0A8D180BDE48}" presName="child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A68241-4D42-4C3C-B924-0CE82D10844A}" type="pres">
      <dgm:prSet presAssocID="{9A37C390-5DED-4CD2-A693-59347EFC67F0}" presName="aSpace" presStyleCnt="0"/>
      <dgm:spPr/>
    </dgm:pt>
    <dgm:pt modelId="{B83FA681-4F94-4ADB-9838-94FF57F7DCA8}" type="pres">
      <dgm:prSet presAssocID="{4BA19BC3-D2C8-410F-824C-1E947EFB29A8}" presName="compNode" presStyleCnt="0"/>
      <dgm:spPr/>
    </dgm:pt>
    <dgm:pt modelId="{BAD96414-7F36-4AB5-89A6-725FB6FB262F}" type="pres">
      <dgm:prSet presAssocID="{4BA19BC3-D2C8-410F-824C-1E947EFB29A8}" presName="aNode" presStyleLbl="bgShp" presStyleIdx="1" presStyleCnt="2"/>
      <dgm:spPr/>
      <dgm:t>
        <a:bodyPr/>
        <a:lstStyle/>
        <a:p>
          <a:endParaRPr lang="en-GB"/>
        </a:p>
      </dgm:t>
    </dgm:pt>
    <dgm:pt modelId="{E3379AC4-6D22-4185-A7F6-83D58BD42FF0}" type="pres">
      <dgm:prSet presAssocID="{4BA19BC3-D2C8-410F-824C-1E947EFB29A8}" presName="textNode" presStyleLbl="bgShp" presStyleIdx="1" presStyleCnt="2"/>
      <dgm:spPr/>
      <dgm:t>
        <a:bodyPr/>
        <a:lstStyle/>
        <a:p>
          <a:endParaRPr lang="en-GB"/>
        </a:p>
      </dgm:t>
    </dgm:pt>
    <dgm:pt modelId="{DC5CCBC1-8CE2-42F1-BDA8-806CF6D3B41D}" type="pres">
      <dgm:prSet presAssocID="{4BA19BC3-D2C8-410F-824C-1E947EFB29A8}" presName="compChildNode" presStyleCnt="0"/>
      <dgm:spPr/>
    </dgm:pt>
    <dgm:pt modelId="{BEAAE31E-9DCF-41CA-97E2-F7AB17984F69}" type="pres">
      <dgm:prSet presAssocID="{4BA19BC3-D2C8-410F-824C-1E947EFB29A8}" presName="theInnerList" presStyleCnt="0"/>
      <dgm:spPr/>
    </dgm:pt>
    <dgm:pt modelId="{546F42B7-8804-42F1-8A4B-F1DCD0076822}" type="pres">
      <dgm:prSet presAssocID="{F0EC0048-8B37-44AE-AD9E-6054ABAE6D2C}" presName="child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9E4166C-AE23-4C0E-9D52-1037B044AF28}" type="pres">
      <dgm:prSet presAssocID="{F0EC0048-8B37-44AE-AD9E-6054ABAE6D2C}" presName="aSpace2" presStyleCnt="0"/>
      <dgm:spPr/>
    </dgm:pt>
    <dgm:pt modelId="{27DF8868-4C11-4957-A253-B9B13E754113}" type="pres">
      <dgm:prSet presAssocID="{35116803-6454-464F-83F1-923AF4FD893F}" presName="child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B8E3C59-2A0D-45D0-871D-077866AB1A2E}" type="pres">
      <dgm:prSet presAssocID="{35116803-6454-464F-83F1-923AF4FD893F}" presName="aSpace2" presStyleCnt="0"/>
      <dgm:spPr/>
    </dgm:pt>
    <dgm:pt modelId="{84CA37F0-6498-4F13-95AC-74F6CD284071}" type="pres">
      <dgm:prSet presAssocID="{80C9B682-4EA2-4F36-9B13-C3A80967AECB}" presName="child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40341D-B41F-4AB7-8402-2449A6C538BD}" type="pres">
      <dgm:prSet presAssocID="{80C9B682-4EA2-4F36-9B13-C3A80967AECB}" presName="aSpace2" presStyleCnt="0"/>
      <dgm:spPr/>
    </dgm:pt>
    <dgm:pt modelId="{A0D9AC7E-D9D3-4FC6-BD71-2FA8E180F8BD}" type="pres">
      <dgm:prSet presAssocID="{98FEB550-8838-4799-8043-809A91422CAC}" presName="child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F126315-994C-49F6-B76D-B41139BACDDB}" srcId="{EAD497AD-77F1-4691-B4A9-3DD2960C497F}" destId="{9A37C390-5DED-4CD2-A693-59347EFC67F0}" srcOrd="0" destOrd="0" parTransId="{44C01661-D8BB-4951-928A-7F12E3370F0A}" sibTransId="{48C70401-43CC-407F-94E2-452023BC6120}"/>
    <dgm:cxn modelId="{7662D0C7-D9F9-4F5E-AD0B-3D85149F5F25}" type="presOf" srcId="{4BA19BC3-D2C8-410F-824C-1E947EFB29A8}" destId="{E3379AC4-6D22-4185-A7F6-83D58BD42FF0}" srcOrd="1" destOrd="0" presId="urn:microsoft.com/office/officeart/2005/8/layout/lProcess2"/>
    <dgm:cxn modelId="{1525BBE3-C332-43A2-8468-E2F8431BE32F}" srcId="{4BA19BC3-D2C8-410F-824C-1E947EFB29A8}" destId="{80C9B682-4EA2-4F36-9B13-C3A80967AECB}" srcOrd="2" destOrd="0" parTransId="{634D6D95-FD20-4642-9FD3-D98B3600FEB9}" sibTransId="{4E034D66-FAB6-46D9-8F18-26A3FD70E4BD}"/>
    <dgm:cxn modelId="{1D0663C4-544B-42AC-82C3-36A6D93E277E}" type="presOf" srcId="{F0EC0048-8B37-44AE-AD9E-6054ABAE6D2C}" destId="{546F42B7-8804-42F1-8A4B-F1DCD0076822}" srcOrd="0" destOrd="0" presId="urn:microsoft.com/office/officeart/2005/8/layout/lProcess2"/>
    <dgm:cxn modelId="{97262846-8472-43F4-BF22-6A780173EADB}" type="presOf" srcId="{80C9B682-4EA2-4F36-9B13-C3A80967AECB}" destId="{84CA37F0-6498-4F13-95AC-74F6CD284071}" srcOrd="0" destOrd="0" presId="urn:microsoft.com/office/officeart/2005/8/layout/lProcess2"/>
    <dgm:cxn modelId="{17AB16F2-F9C7-4FEC-B9E7-5E1D3086B3AD}" type="presOf" srcId="{523A9C2F-8F73-430B-B205-641F0B8A1587}" destId="{CAC5D1A5-1D88-4111-9654-798007726F75}" srcOrd="0" destOrd="0" presId="urn:microsoft.com/office/officeart/2005/8/layout/lProcess2"/>
    <dgm:cxn modelId="{6700A52F-ED0A-47B9-B2C0-62F2351734FC}" srcId="{4BA19BC3-D2C8-410F-824C-1E947EFB29A8}" destId="{35116803-6454-464F-83F1-923AF4FD893F}" srcOrd="1" destOrd="0" parTransId="{FA51D647-4048-4BB2-A2BD-8F53B246F783}" sibTransId="{6A1EAC6F-A091-485B-A00D-5723B2494DD1}"/>
    <dgm:cxn modelId="{1912E2F8-FCAA-4968-81A5-80CD53E38D8D}" type="presOf" srcId="{9A37C390-5DED-4CD2-A693-59347EFC67F0}" destId="{CE850EB0-92E2-4FA9-A6DC-133503C00C94}" srcOrd="0" destOrd="0" presId="urn:microsoft.com/office/officeart/2005/8/layout/lProcess2"/>
    <dgm:cxn modelId="{2AE3DA06-A01C-4413-9CAF-FD0544AEEEA9}" type="presOf" srcId="{5E1A110E-1684-4A1E-8544-3C596AD82C7C}" destId="{B67F727B-55FD-4AB0-9180-C67D6E557EEE}" srcOrd="0" destOrd="0" presId="urn:microsoft.com/office/officeart/2005/8/layout/lProcess2"/>
    <dgm:cxn modelId="{B9C31C7D-A712-41E1-9291-AF8794E04800}" srcId="{9A37C390-5DED-4CD2-A693-59347EFC67F0}" destId="{02AF61CC-9727-401B-ACEF-0A8D180BDE48}" srcOrd="2" destOrd="0" parTransId="{E8C8D1D2-0CAC-4875-A7CC-97C555A4BA7C}" sibTransId="{1086961C-449E-4B91-A709-9C142449B712}"/>
    <dgm:cxn modelId="{A06EF2DE-06A9-4590-B6BD-85FDDA8729C5}" type="presOf" srcId="{9A37C390-5DED-4CD2-A693-59347EFC67F0}" destId="{F87489EF-C2BF-41AC-9A6F-370428FAA561}" srcOrd="1" destOrd="0" presId="urn:microsoft.com/office/officeart/2005/8/layout/lProcess2"/>
    <dgm:cxn modelId="{4353BB25-F18C-4004-92F3-2E229BE2D294}" srcId="{4BA19BC3-D2C8-410F-824C-1E947EFB29A8}" destId="{98FEB550-8838-4799-8043-809A91422CAC}" srcOrd="3" destOrd="0" parTransId="{DBFA6DBB-2D5D-4E84-8D8C-C78FB3123DE6}" sibTransId="{2797B401-3B2C-4BBB-A651-11A98D031B46}"/>
    <dgm:cxn modelId="{9D3A774F-9794-4972-A4EB-1A662CDE1236}" srcId="{EAD497AD-77F1-4691-B4A9-3DD2960C497F}" destId="{4BA19BC3-D2C8-410F-824C-1E947EFB29A8}" srcOrd="1" destOrd="0" parTransId="{64B0BC6E-9ED9-4FFD-9FEF-B296A03622E4}" sibTransId="{CDDCE44B-D352-4206-84E9-76CFD4AE1C7A}"/>
    <dgm:cxn modelId="{916021E0-90CB-4307-8913-0893D6AA7C96}" type="presOf" srcId="{35116803-6454-464F-83F1-923AF4FD893F}" destId="{27DF8868-4C11-4957-A253-B9B13E754113}" srcOrd="0" destOrd="0" presId="urn:microsoft.com/office/officeart/2005/8/layout/lProcess2"/>
    <dgm:cxn modelId="{9FFC28C8-EC0C-4545-9799-10AD1B96E423}" type="presOf" srcId="{4BA19BC3-D2C8-410F-824C-1E947EFB29A8}" destId="{BAD96414-7F36-4AB5-89A6-725FB6FB262F}" srcOrd="0" destOrd="0" presId="urn:microsoft.com/office/officeart/2005/8/layout/lProcess2"/>
    <dgm:cxn modelId="{2310BDF0-3497-4088-B671-0D24F8D644A3}" srcId="{9A37C390-5DED-4CD2-A693-59347EFC67F0}" destId="{5E1A110E-1684-4A1E-8544-3C596AD82C7C}" srcOrd="0" destOrd="0" parTransId="{A94DFB6F-ABD8-4DFF-A24F-2F9DF4B39A30}" sibTransId="{B3124148-2DB9-4F63-8AEF-EF9F2F01486A}"/>
    <dgm:cxn modelId="{93601ECA-FAD2-4080-AD0B-8539532D7B1C}" type="presOf" srcId="{EAD497AD-77F1-4691-B4A9-3DD2960C497F}" destId="{53E9D315-FEBE-4C33-A39B-879E241EAB8C}" srcOrd="0" destOrd="0" presId="urn:microsoft.com/office/officeart/2005/8/layout/lProcess2"/>
    <dgm:cxn modelId="{7F8DA3D8-ADD7-4FD0-98CA-EDB509B5B150}" srcId="{9A37C390-5DED-4CD2-A693-59347EFC67F0}" destId="{523A9C2F-8F73-430B-B205-641F0B8A1587}" srcOrd="1" destOrd="0" parTransId="{D9BDD98A-FC9F-4F7F-9975-A525AFAED332}" sibTransId="{0A5328C9-07AB-4F7F-9862-16A0C669D333}"/>
    <dgm:cxn modelId="{CC8B3FA7-6A23-4D96-B8EC-2E61E2EEADFB}" type="presOf" srcId="{98FEB550-8838-4799-8043-809A91422CAC}" destId="{A0D9AC7E-D9D3-4FC6-BD71-2FA8E180F8BD}" srcOrd="0" destOrd="0" presId="urn:microsoft.com/office/officeart/2005/8/layout/lProcess2"/>
    <dgm:cxn modelId="{814259D4-6A07-406D-88AE-37992341F0EE}" type="presOf" srcId="{02AF61CC-9727-401B-ACEF-0A8D180BDE48}" destId="{33754D9D-0D19-42EC-A547-E527F967C940}" srcOrd="0" destOrd="0" presId="urn:microsoft.com/office/officeart/2005/8/layout/lProcess2"/>
    <dgm:cxn modelId="{A498B521-4EFC-4304-97C5-B1BB723D7759}" srcId="{4BA19BC3-D2C8-410F-824C-1E947EFB29A8}" destId="{F0EC0048-8B37-44AE-AD9E-6054ABAE6D2C}" srcOrd="0" destOrd="0" parTransId="{2882D7BE-7659-4E0D-9226-72D1D3644527}" sibTransId="{4FC5A7AF-6957-4A29-B6E8-4F42C8310472}"/>
    <dgm:cxn modelId="{C0AFD281-9290-408B-8963-029E048C357F}" type="presParOf" srcId="{53E9D315-FEBE-4C33-A39B-879E241EAB8C}" destId="{A58C5CD1-989C-4707-8885-BC9CE63B4762}" srcOrd="0" destOrd="0" presId="urn:microsoft.com/office/officeart/2005/8/layout/lProcess2"/>
    <dgm:cxn modelId="{B667F3B9-EDF2-45E0-8405-E1B8485FAEA0}" type="presParOf" srcId="{A58C5CD1-989C-4707-8885-BC9CE63B4762}" destId="{CE850EB0-92E2-4FA9-A6DC-133503C00C94}" srcOrd="0" destOrd="0" presId="urn:microsoft.com/office/officeart/2005/8/layout/lProcess2"/>
    <dgm:cxn modelId="{41740E2F-1F26-45D3-BD44-C117DCF67084}" type="presParOf" srcId="{A58C5CD1-989C-4707-8885-BC9CE63B4762}" destId="{F87489EF-C2BF-41AC-9A6F-370428FAA561}" srcOrd="1" destOrd="0" presId="urn:microsoft.com/office/officeart/2005/8/layout/lProcess2"/>
    <dgm:cxn modelId="{6497AB91-C1E9-4219-BE44-D8C8525B410E}" type="presParOf" srcId="{A58C5CD1-989C-4707-8885-BC9CE63B4762}" destId="{0952DD43-FEF1-4456-8D2F-FF5631E58257}" srcOrd="2" destOrd="0" presId="urn:microsoft.com/office/officeart/2005/8/layout/lProcess2"/>
    <dgm:cxn modelId="{C4CE66C2-8841-40EB-BE39-B5920BC05BCB}" type="presParOf" srcId="{0952DD43-FEF1-4456-8D2F-FF5631E58257}" destId="{2BA0E149-14ED-47B0-B974-37BB1A0D443B}" srcOrd="0" destOrd="0" presId="urn:microsoft.com/office/officeart/2005/8/layout/lProcess2"/>
    <dgm:cxn modelId="{E73F1A89-8231-4E18-AB2E-D0EE3CA5083D}" type="presParOf" srcId="{2BA0E149-14ED-47B0-B974-37BB1A0D443B}" destId="{B67F727B-55FD-4AB0-9180-C67D6E557EEE}" srcOrd="0" destOrd="0" presId="urn:microsoft.com/office/officeart/2005/8/layout/lProcess2"/>
    <dgm:cxn modelId="{88AD4F52-28E9-4E7D-A297-469C2CCEDBED}" type="presParOf" srcId="{2BA0E149-14ED-47B0-B974-37BB1A0D443B}" destId="{92ECA11C-448C-4A01-9574-FFEDD473F490}" srcOrd="1" destOrd="0" presId="urn:microsoft.com/office/officeart/2005/8/layout/lProcess2"/>
    <dgm:cxn modelId="{1C28AFB8-9D90-470C-867A-A5FAAE49B61E}" type="presParOf" srcId="{2BA0E149-14ED-47B0-B974-37BB1A0D443B}" destId="{CAC5D1A5-1D88-4111-9654-798007726F75}" srcOrd="2" destOrd="0" presId="urn:microsoft.com/office/officeart/2005/8/layout/lProcess2"/>
    <dgm:cxn modelId="{E3350AA2-0883-487C-BC72-561CB7045D8F}" type="presParOf" srcId="{2BA0E149-14ED-47B0-B974-37BB1A0D443B}" destId="{F5662974-394B-427C-A9DD-D47F64EE3F0A}" srcOrd="3" destOrd="0" presId="urn:microsoft.com/office/officeart/2005/8/layout/lProcess2"/>
    <dgm:cxn modelId="{7CBB82D7-FBF8-496C-B97D-72191E9A46E0}" type="presParOf" srcId="{2BA0E149-14ED-47B0-B974-37BB1A0D443B}" destId="{33754D9D-0D19-42EC-A547-E527F967C940}" srcOrd="4" destOrd="0" presId="urn:microsoft.com/office/officeart/2005/8/layout/lProcess2"/>
    <dgm:cxn modelId="{3ABEF6CD-A026-44D3-81D1-D558362B5F61}" type="presParOf" srcId="{53E9D315-FEBE-4C33-A39B-879E241EAB8C}" destId="{E8A68241-4D42-4C3C-B924-0CE82D10844A}" srcOrd="1" destOrd="0" presId="urn:microsoft.com/office/officeart/2005/8/layout/lProcess2"/>
    <dgm:cxn modelId="{93A23128-0E75-4F0E-ADAA-37FCF7A548D6}" type="presParOf" srcId="{53E9D315-FEBE-4C33-A39B-879E241EAB8C}" destId="{B83FA681-4F94-4ADB-9838-94FF57F7DCA8}" srcOrd="2" destOrd="0" presId="urn:microsoft.com/office/officeart/2005/8/layout/lProcess2"/>
    <dgm:cxn modelId="{84683926-2B83-4C28-ABD4-9EA14449CDB5}" type="presParOf" srcId="{B83FA681-4F94-4ADB-9838-94FF57F7DCA8}" destId="{BAD96414-7F36-4AB5-89A6-725FB6FB262F}" srcOrd="0" destOrd="0" presId="urn:microsoft.com/office/officeart/2005/8/layout/lProcess2"/>
    <dgm:cxn modelId="{A4C3F30D-C4F4-46EA-8094-00334235789A}" type="presParOf" srcId="{B83FA681-4F94-4ADB-9838-94FF57F7DCA8}" destId="{E3379AC4-6D22-4185-A7F6-83D58BD42FF0}" srcOrd="1" destOrd="0" presId="urn:microsoft.com/office/officeart/2005/8/layout/lProcess2"/>
    <dgm:cxn modelId="{A494F83F-FFA4-4018-BAC2-E9289BE4CE4A}" type="presParOf" srcId="{B83FA681-4F94-4ADB-9838-94FF57F7DCA8}" destId="{DC5CCBC1-8CE2-42F1-BDA8-806CF6D3B41D}" srcOrd="2" destOrd="0" presId="urn:microsoft.com/office/officeart/2005/8/layout/lProcess2"/>
    <dgm:cxn modelId="{4B1B2ADD-7304-42BA-9312-99941DEB5B0E}" type="presParOf" srcId="{DC5CCBC1-8CE2-42F1-BDA8-806CF6D3B41D}" destId="{BEAAE31E-9DCF-41CA-97E2-F7AB17984F69}" srcOrd="0" destOrd="0" presId="urn:microsoft.com/office/officeart/2005/8/layout/lProcess2"/>
    <dgm:cxn modelId="{A90B955F-C6A4-4EA5-83CB-ABAE1807F7E3}" type="presParOf" srcId="{BEAAE31E-9DCF-41CA-97E2-F7AB17984F69}" destId="{546F42B7-8804-42F1-8A4B-F1DCD0076822}" srcOrd="0" destOrd="0" presId="urn:microsoft.com/office/officeart/2005/8/layout/lProcess2"/>
    <dgm:cxn modelId="{D5D76919-B5EB-471C-AC1A-70B4EC70C4EB}" type="presParOf" srcId="{BEAAE31E-9DCF-41CA-97E2-F7AB17984F69}" destId="{E9E4166C-AE23-4C0E-9D52-1037B044AF28}" srcOrd="1" destOrd="0" presId="urn:microsoft.com/office/officeart/2005/8/layout/lProcess2"/>
    <dgm:cxn modelId="{E74E65F9-241C-41D0-8652-CD4D5129A164}" type="presParOf" srcId="{BEAAE31E-9DCF-41CA-97E2-F7AB17984F69}" destId="{27DF8868-4C11-4957-A253-B9B13E754113}" srcOrd="2" destOrd="0" presId="urn:microsoft.com/office/officeart/2005/8/layout/lProcess2"/>
    <dgm:cxn modelId="{1E2ACFD2-473A-4F59-AE4D-E27FCB9AC0A3}" type="presParOf" srcId="{BEAAE31E-9DCF-41CA-97E2-F7AB17984F69}" destId="{6B8E3C59-2A0D-45D0-871D-077866AB1A2E}" srcOrd="3" destOrd="0" presId="urn:microsoft.com/office/officeart/2005/8/layout/lProcess2"/>
    <dgm:cxn modelId="{AA79BEBE-F586-4450-82AA-848A59122F24}" type="presParOf" srcId="{BEAAE31E-9DCF-41CA-97E2-F7AB17984F69}" destId="{84CA37F0-6498-4F13-95AC-74F6CD284071}" srcOrd="4" destOrd="0" presId="urn:microsoft.com/office/officeart/2005/8/layout/lProcess2"/>
    <dgm:cxn modelId="{751B6D56-74BB-49A3-A0AA-7D18377681A5}" type="presParOf" srcId="{BEAAE31E-9DCF-41CA-97E2-F7AB17984F69}" destId="{9940341D-B41F-4AB7-8402-2449A6C538BD}" srcOrd="5" destOrd="0" presId="urn:microsoft.com/office/officeart/2005/8/layout/lProcess2"/>
    <dgm:cxn modelId="{BA642375-BBDB-47D2-B51A-AC75195A658F}" type="presParOf" srcId="{BEAAE31E-9DCF-41CA-97E2-F7AB17984F69}" destId="{A0D9AC7E-D9D3-4FC6-BD71-2FA8E180F8BD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D497AD-77F1-4691-B4A9-3DD2960C497F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A37C390-5DED-4CD2-A693-59347EFC67F0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GB" sz="3600" dirty="0">
              <a:solidFill>
                <a:schemeClr val="bg1"/>
              </a:solidFill>
            </a:rPr>
            <a:t>Tuition fees</a:t>
          </a:r>
        </a:p>
      </dgm:t>
    </dgm:pt>
    <dgm:pt modelId="{44C01661-D8BB-4951-928A-7F12E3370F0A}" type="parTrans" cxnId="{BF126315-994C-49F6-B76D-B41139BACDDB}">
      <dgm:prSet/>
      <dgm:spPr/>
      <dgm:t>
        <a:bodyPr/>
        <a:lstStyle/>
        <a:p>
          <a:endParaRPr lang="en-GB" sz="1600"/>
        </a:p>
      </dgm:t>
    </dgm:pt>
    <dgm:pt modelId="{48C70401-43CC-407F-94E2-452023BC6120}" type="sibTrans" cxnId="{BF126315-994C-49F6-B76D-B41139BACDDB}">
      <dgm:prSet/>
      <dgm:spPr/>
      <dgm:t>
        <a:bodyPr/>
        <a:lstStyle/>
        <a:p>
          <a:endParaRPr lang="en-GB" sz="1600"/>
        </a:p>
      </dgm:t>
    </dgm:pt>
    <dgm:pt modelId="{4BA19BC3-D2C8-410F-824C-1E947EFB29A8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3600" dirty="0">
              <a:solidFill>
                <a:schemeClr val="bg1"/>
              </a:solidFill>
            </a:rPr>
            <a:t>Everyday spending</a:t>
          </a:r>
        </a:p>
      </dgm:t>
    </dgm:pt>
    <dgm:pt modelId="{64B0BC6E-9ED9-4FFD-9FEF-B296A03622E4}" type="parTrans" cxnId="{9D3A774F-9794-4972-A4EB-1A662CDE1236}">
      <dgm:prSet/>
      <dgm:spPr/>
      <dgm:t>
        <a:bodyPr/>
        <a:lstStyle/>
        <a:p>
          <a:endParaRPr lang="en-GB" sz="1600"/>
        </a:p>
      </dgm:t>
    </dgm:pt>
    <dgm:pt modelId="{CDDCE44B-D352-4206-84E9-76CFD4AE1C7A}" type="sibTrans" cxnId="{9D3A774F-9794-4972-A4EB-1A662CDE1236}">
      <dgm:prSet/>
      <dgm:spPr/>
      <dgm:t>
        <a:bodyPr/>
        <a:lstStyle/>
        <a:p>
          <a:endParaRPr lang="en-GB" sz="1600"/>
        </a:p>
      </dgm:t>
    </dgm:pt>
    <dgm:pt modelId="{F0EC0048-8B37-44AE-AD9E-6054ABAE6D2C}">
      <dgm:prSet phldrT="[Text]" custT="1"/>
      <dgm:spPr/>
      <dgm:t>
        <a:bodyPr/>
        <a:lstStyle/>
        <a:p>
          <a:r>
            <a:rPr lang="en-GB" sz="2400" dirty="0"/>
            <a:t>Maintenance loan</a:t>
          </a:r>
        </a:p>
      </dgm:t>
    </dgm:pt>
    <dgm:pt modelId="{2882D7BE-7659-4E0D-9226-72D1D3644527}" type="parTrans" cxnId="{A498B521-4EFC-4304-97C5-B1BB723D7759}">
      <dgm:prSet/>
      <dgm:spPr/>
      <dgm:t>
        <a:bodyPr/>
        <a:lstStyle/>
        <a:p>
          <a:endParaRPr lang="en-GB" sz="1600"/>
        </a:p>
      </dgm:t>
    </dgm:pt>
    <dgm:pt modelId="{4FC5A7AF-6957-4A29-B6E8-4F42C8310472}" type="sibTrans" cxnId="{A498B521-4EFC-4304-97C5-B1BB723D7759}">
      <dgm:prSet/>
      <dgm:spPr/>
      <dgm:t>
        <a:bodyPr/>
        <a:lstStyle/>
        <a:p>
          <a:endParaRPr lang="en-GB" sz="1600"/>
        </a:p>
      </dgm:t>
    </dgm:pt>
    <dgm:pt modelId="{35116803-6454-464F-83F1-923AF4FD893F}">
      <dgm:prSet phldrT="[Text]" custT="1"/>
      <dgm:spPr/>
      <dgm:t>
        <a:bodyPr/>
        <a:lstStyle/>
        <a:p>
          <a:pPr algn="ctr"/>
          <a:r>
            <a:rPr lang="en-GB" sz="2400" dirty="0"/>
            <a:t>Extra support for students with disabilities &amp; carers</a:t>
          </a:r>
        </a:p>
      </dgm:t>
    </dgm:pt>
    <dgm:pt modelId="{FA51D647-4048-4BB2-A2BD-8F53B246F783}" type="parTrans" cxnId="{6700A52F-ED0A-47B9-B2C0-62F2351734FC}">
      <dgm:prSet/>
      <dgm:spPr/>
      <dgm:t>
        <a:bodyPr/>
        <a:lstStyle/>
        <a:p>
          <a:endParaRPr lang="en-GB" sz="1600"/>
        </a:p>
      </dgm:t>
    </dgm:pt>
    <dgm:pt modelId="{6A1EAC6F-A091-485B-A00D-5723B2494DD1}" type="sibTrans" cxnId="{6700A52F-ED0A-47B9-B2C0-62F2351734FC}">
      <dgm:prSet/>
      <dgm:spPr/>
      <dgm:t>
        <a:bodyPr/>
        <a:lstStyle/>
        <a:p>
          <a:endParaRPr lang="en-GB" sz="1600"/>
        </a:p>
      </dgm:t>
    </dgm:pt>
    <dgm:pt modelId="{5E1A110E-1684-4A1E-8544-3C596AD82C7C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400" dirty="0"/>
            <a:t>Tuition fee loan</a:t>
          </a:r>
        </a:p>
      </dgm:t>
    </dgm:pt>
    <dgm:pt modelId="{A94DFB6F-ABD8-4DFF-A24F-2F9DF4B39A30}" type="parTrans" cxnId="{2310BDF0-3497-4088-B671-0D24F8D644A3}">
      <dgm:prSet/>
      <dgm:spPr/>
      <dgm:t>
        <a:bodyPr/>
        <a:lstStyle/>
        <a:p>
          <a:endParaRPr lang="en-GB" sz="1600"/>
        </a:p>
      </dgm:t>
    </dgm:pt>
    <dgm:pt modelId="{B3124148-2DB9-4F63-8AEF-EF9F2F01486A}" type="sibTrans" cxnId="{2310BDF0-3497-4088-B671-0D24F8D644A3}">
      <dgm:prSet/>
      <dgm:spPr/>
      <dgm:t>
        <a:bodyPr/>
        <a:lstStyle/>
        <a:p>
          <a:endParaRPr lang="en-GB" sz="1600"/>
        </a:p>
      </dgm:t>
    </dgm:pt>
    <dgm:pt modelId="{523A9C2F-8F73-430B-B205-641F0B8A1587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400" dirty="0"/>
            <a:t>Scholarships &amp; bursaries</a:t>
          </a:r>
        </a:p>
      </dgm:t>
    </dgm:pt>
    <dgm:pt modelId="{D9BDD98A-FC9F-4F7F-9975-A525AFAED332}" type="parTrans" cxnId="{7F8DA3D8-ADD7-4FD0-98CA-EDB509B5B150}">
      <dgm:prSet/>
      <dgm:spPr/>
      <dgm:t>
        <a:bodyPr/>
        <a:lstStyle/>
        <a:p>
          <a:endParaRPr lang="en-GB" sz="1600"/>
        </a:p>
      </dgm:t>
    </dgm:pt>
    <dgm:pt modelId="{0A5328C9-07AB-4F7F-9862-16A0C669D333}" type="sibTrans" cxnId="{7F8DA3D8-ADD7-4FD0-98CA-EDB509B5B150}">
      <dgm:prSet/>
      <dgm:spPr/>
      <dgm:t>
        <a:bodyPr/>
        <a:lstStyle/>
        <a:p>
          <a:endParaRPr lang="en-GB" sz="1600"/>
        </a:p>
      </dgm:t>
    </dgm:pt>
    <dgm:pt modelId="{80C9B682-4EA2-4F36-9B13-C3A80967AECB}">
      <dgm:prSet phldrT="[Text]" custT="1"/>
      <dgm:spPr/>
      <dgm:t>
        <a:bodyPr/>
        <a:lstStyle/>
        <a:p>
          <a:r>
            <a:rPr lang="en-GB" sz="2400" dirty="0"/>
            <a:t>Bursaries and scholarships</a:t>
          </a:r>
        </a:p>
      </dgm:t>
    </dgm:pt>
    <dgm:pt modelId="{634D6D95-FD20-4642-9FD3-D98B3600FEB9}" type="parTrans" cxnId="{1525BBE3-C332-43A2-8468-E2F8431BE32F}">
      <dgm:prSet/>
      <dgm:spPr/>
      <dgm:t>
        <a:bodyPr/>
        <a:lstStyle/>
        <a:p>
          <a:endParaRPr lang="en-GB" sz="1600"/>
        </a:p>
      </dgm:t>
    </dgm:pt>
    <dgm:pt modelId="{4E034D66-FAB6-46D9-8F18-26A3FD70E4BD}" type="sibTrans" cxnId="{1525BBE3-C332-43A2-8468-E2F8431BE32F}">
      <dgm:prSet/>
      <dgm:spPr/>
      <dgm:t>
        <a:bodyPr/>
        <a:lstStyle/>
        <a:p>
          <a:endParaRPr lang="en-GB" sz="1600"/>
        </a:p>
      </dgm:t>
    </dgm:pt>
    <dgm:pt modelId="{98FEB550-8838-4799-8043-809A91422CAC}">
      <dgm:prSet phldrT="[Text]" custT="1"/>
      <dgm:spPr/>
      <dgm:t>
        <a:bodyPr/>
        <a:lstStyle/>
        <a:p>
          <a:r>
            <a:rPr lang="en-GB" sz="2400" dirty="0"/>
            <a:t>Own funding</a:t>
          </a:r>
        </a:p>
      </dgm:t>
    </dgm:pt>
    <dgm:pt modelId="{DBFA6DBB-2D5D-4E84-8D8C-C78FB3123DE6}" type="parTrans" cxnId="{4353BB25-F18C-4004-92F3-2E229BE2D294}">
      <dgm:prSet/>
      <dgm:spPr/>
      <dgm:t>
        <a:bodyPr/>
        <a:lstStyle/>
        <a:p>
          <a:endParaRPr lang="en-GB" sz="1600"/>
        </a:p>
      </dgm:t>
    </dgm:pt>
    <dgm:pt modelId="{2797B401-3B2C-4BBB-A651-11A98D031B46}" type="sibTrans" cxnId="{4353BB25-F18C-4004-92F3-2E229BE2D294}">
      <dgm:prSet/>
      <dgm:spPr/>
      <dgm:t>
        <a:bodyPr/>
        <a:lstStyle/>
        <a:p>
          <a:endParaRPr lang="en-GB" sz="1600"/>
        </a:p>
      </dgm:t>
    </dgm:pt>
    <dgm:pt modelId="{02AF61CC-9727-401B-ACEF-0A8D180BDE48}">
      <dgm:prSet phldrT="[Text]" custT="1"/>
      <dgm:spPr>
        <a:solidFill>
          <a:schemeClr val="accent3"/>
        </a:solidFill>
      </dgm:spPr>
      <dgm:t>
        <a:bodyPr/>
        <a:lstStyle/>
        <a:p>
          <a:pPr algn="ctr"/>
          <a:r>
            <a:rPr lang="en-GB" sz="2400" dirty="0"/>
            <a:t>Own funding</a:t>
          </a:r>
        </a:p>
      </dgm:t>
    </dgm:pt>
    <dgm:pt modelId="{E8C8D1D2-0CAC-4875-A7CC-97C555A4BA7C}" type="parTrans" cxnId="{B9C31C7D-A712-41E1-9291-AF8794E04800}">
      <dgm:prSet/>
      <dgm:spPr/>
      <dgm:t>
        <a:bodyPr/>
        <a:lstStyle/>
        <a:p>
          <a:endParaRPr lang="en-GB" sz="1600"/>
        </a:p>
      </dgm:t>
    </dgm:pt>
    <dgm:pt modelId="{1086961C-449E-4B91-A709-9C142449B712}" type="sibTrans" cxnId="{B9C31C7D-A712-41E1-9291-AF8794E04800}">
      <dgm:prSet/>
      <dgm:spPr/>
      <dgm:t>
        <a:bodyPr/>
        <a:lstStyle/>
        <a:p>
          <a:endParaRPr lang="en-GB" sz="1600"/>
        </a:p>
      </dgm:t>
    </dgm:pt>
    <dgm:pt modelId="{53E9D315-FEBE-4C33-A39B-879E241EAB8C}" type="pres">
      <dgm:prSet presAssocID="{EAD497AD-77F1-4691-B4A9-3DD2960C497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A58C5CD1-989C-4707-8885-BC9CE63B4762}" type="pres">
      <dgm:prSet presAssocID="{9A37C390-5DED-4CD2-A693-59347EFC67F0}" presName="compNode" presStyleCnt="0"/>
      <dgm:spPr/>
    </dgm:pt>
    <dgm:pt modelId="{CE850EB0-92E2-4FA9-A6DC-133503C00C94}" type="pres">
      <dgm:prSet presAssocID="{9A37C390-5DED-4CD2-A693-59347EFC67F0}" presName="aNode" presStyleLbl="bgShp" presStyleIdx="0" presStyleCnt="2"/>
      <dgm:spPr/>
      <dgm:t>
        <a:bodyPr/>
        <a:lstStyle/>
        <a:p>
          <a:endParaRPr lang="en-GB"/>
        </a:p>
      </dgm:t>
    </dgm:pt>
    <dgm:pt modelId="{F87489EF-C2BF-41AC-9A6F-370428FAA561}" type="pres">
      <dgm:prSet presAssocID="{9A37C390-5DED-4CD2-A693-59347EFC67F0}" presName="textNode" presStyleLbl="bgShp" presStyleIdx="0" presStyleCnt="2"/>
      <dgm:spPr/>
      <dgm:t>
        <a:bodyPr/>
        <a:lstStyle/>
        <a:p>
          <a:endParaRPr lang="en-GB"/>
        </a:p>
      </dgm:t>
    </dgm:pt>
    <dgm:pt modelId="{0952DD43-FEF1-4456-8D2F-FF5631E58257}" type="pres">
      <dgm:prSet presAssocID="{9A37C390-5DED-4CD2-A693-59347EFC67F0}" presName="compChildNode" presStyleCnt="0"/>
      <dgm:spPr/>
    </dgm:pt>
    <dgm:pt modelId="{2BA0E149-14ED-47B0-B974-37BB1A0D443B}" type="pres">
      <dgm:prSet presAssocID="{9A37C390-5DED-4CD2-A693-59347EFC67F0}" presName="theInnerList" presStyleCnt="0"/>
      <dgm:spPr/>
    </dgm:pt>
    <dgm:pt modelId="{B67F727B-55FD-4AB0-9180-C67D6E557EEE}" type="pres">
      <dgm:prSet presAssocID="{5E1A110E-1684-4A1E-8544-3C596AD82C7C}" presName="child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2ECA11C-448C-4A01-9574-FFEDD473F490}" type="pres">
      <dgm:prSet presAssocID="{5E1A110E-1684-4A1E-8544-3C596AD82C7C}" presName="aSpace2" presStyleCnt="0"/>
      <dgm:spPr/>
    </dgm:pt>
    <dgm:pt modelId="{CAC5D1A5-1D88-4111-9654-798007726F75}" type="pres">
      <dgm:prSet presAssocID="{523A9C2F-8F73-430B-B205-641F0B8A1587}" presName="child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662974-394B-427C-A9DD-D47F64EE3F0A}" type="pres">
      <dgm:prSet presAssocID="{523A9C2F-8F73-430B-B205-641F0B8A1587}" presName="aSpace2" presStyleCnt="0"/>
      <dgm:spPr/>
    </dgm:pt>
    <dgm:pt modelId="{33754D9D-0D19-42EC-A547-E527F967C940}" type="pres">
      <dgm:prSet presAssocID="{02AF61CC-9727-401B-ACEF-0A8D180BDE48}" presName="child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A68241-4D42-4C3C-B924-0CE82D10844A}" type="pres">
      <dgm:prSet presAssocID="{9A37C390-5DED-4CD2-A693-59347EFC67F0}" presName="aSpace" presStyleCnt="0"/>
      <dgm:spPr/>
    </dgm:pt>
    <dgm:pt modelId="{B83FA681-4F94-4ADB-9838-94FF57F7DCA8}" type="pres">
      <dgm:prSet presAssocID="{4BA19BC3-D2C8-410F-824C-1E947EFB29A8}" presName="compNode" presStyleCnt="0"/>
      <dgm:spPr/>
    </dgm:pt>
    <dgm:pt modelId="{BAD96414-7F36-4AB5-89A6-725FB6FB262F}" type="pres">
      <dgm:prSet presAssocID="{4BA19BC3-D2C8-410F-824C-1E947EFB29A8}" presName="aNode" presStyleLbl="bgShp" presStyleIdx="1" presStyleCnt="2"/>
      <dgm:spPr/>
      <dgm:t>
        <a:bodyPr/>
        <a:lstStyle/>
        <a:p>
          <a:endParaRPr lang="en-GB"/>
        </a:p>
      </dgm:t>
    </dgm:pt>
    <dgm:pt modelId="{E3379AC4-6D22-4185-A7F6-83D58BD42FF0}" type="pres">
      <dgm:prSet presAssocID="{4BA19BC3-D2C8-410F-824C-1E947EFB29A8}" presName="textNode" presStyleLbl="bgShp" presStyleIdx="1" presStyleCnt="2"/>
      <dgm:spPr/>
      <dgm:t>
        <a:bodyPr/>
        <a:lstStyle/>
        <a:p>
          <a:endParaRPr lang="en-GB"/>
        </a:p>
      </dgm:t>
    </dgm:pt>
    <dgm:pt modelId="{DC5CCBC1-8CE2-42F1-BDA8-806CF6D3B41D}" type="pres">
      <dgm:prSet presAssocID="{4BA19BC3-D2C8-410F-824C-1E947EFB29A8}" presName="compChildNode" presStyleCnt="0"/>
      <dgm:spPr/>
    </dgm:pt>
    <dgm:pt modelId="{BEAAE31E-9DCF-41CA-97E2-F7AB17984F69}" type="pres">
      <dgm:prSet presAssocID="{4BA19BC3-D2C8-410F-824C-1E947EFB29A8}" presName="theInnerList" presStyleCnt="0"/>
      <dgm:spPr/>
    </dgm:pt>
    <dgm:pt modelId="{546F42B7-8804-42F1-8A4B-F1DCD0076822}" type="pres">
      <dgm:prSet presAssocID="{F0EC0048-8B37-44AE-AD9E-6054ABAE6D2C}" presName="child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9E4166C-AE23-4C0E-9D52-1037B044AF28}" type="pres">
      <dgm:prSet presAssocID="{F0EC0048-8B37-44AE-AD9E-6054ABAE6D2C}" presName="aSpace2" presStyleCnt="0"/>
      <dgm:spPr/>
    </dgm:pt>
    <dgm:pt modelId="{27DF8868-4C11-4957-A253-B9B13E754113}" type="pres">
      <dgm:prSet presAssocID="{35116803-6454-464F-83F1-923AF4FD893F}" presName="child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B8E3C59-2A0D-45D0-871D-077866AB1A2E}" type="pres">
      <dgm:prSet presAssocID="{35116803-6454-464F-83F1-923AF4FD893F}" presName="aSpace2" presStyleCnt="0"/>
      <dgm:spPr/>
    </dgm:pt>
    <dgm:pt modelId="{84CA37F0-6498-4F13-95AC-74F6CD284071}" type="pres">
      <dgm:prSet presAssocID="{80C9B682-4EA2-4F36-9B13-C3A80967AECB}" presName="child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40341D-B41F-4AB7-8402-2449A6C538BD}" type="pres">
      <dgm:prSet presAssocID="{80C9B682-4EA2-4F36-9B13-C3A80967AECB}" presName="aSpace2" presStyleCnt="0"/>
      <dgm:spPr/>
    </dgm:pt>
    <dgm:pt modelId="{A0D9AC7E-D9D3-4FC6-BD71-2FA8E180F8BD}" type="pres">
      <dgm:prSet presAssocID="{98FEB550-8838-4799-8043-809A91422CAC}" presName="child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F126315-994C-49F6-B76D-B41139BACDDB}" srcId="{EAD497AD-77F1-4691-B4A9-3DD2960C497F}" destId="{9A37C390-5DED-4CD2-A693-59347EFC67F0}" srcOrd="0" destOrd="0" parTransId="{44C01661-D8BB-4951-928A-7F12E3370F0A}" sibTransId="{48C70401-43CC-407F-94E2-452023BC6120}"/>
    <dgm:cxn modelId="{4FBA06F6-EC87-4AC6-908A-3B1352D99F5F}" type="presOf" srcId="{02AF61CC-9727-401B-ACEF-0A8D180BDE48}" destId="{33754D9D-0D19-42EC-A547-E527F967C940}" srcOrd="0" destOrd="0" presId="urn:microsoft.com/office/officeart/2005/8/layout/lProcess2"/>
    <dgm:cxn modelId="{1525BBE3-C332-43A2-8468-E2F8431BE32F}" srcId="{4BA19BC3-D2C8-410F-824C-1E947EFB29A8}" destId="{80C9B682-4EA2-4F36-9B13-C3A80967AECB}" srcOrd="2" destOrd="0" parTransId="{634D6D95-FD20-4642-9FD3-D98B3600FEB9}" sibTransId="{4E034D66-FAB6-46D9-8F18-26A3FD70E4BD}"/>
    <dgm:cxn modelId="{E0FF9909-9965-47E1-AD62-BAD80960B479}" type="presOf" srcId="{9A37C390-5DED-4CD2-A693-59347EFC67F0}" destId="{CE850EB0-92E2-4FA9-A6DC-133503C00C94}" srcOrd="0" destOrd="0" presId="urn:microsoft.com/office/officeart/2005/8/layout/lProcess2"/>
    <dgm:cxn modelId="{D4A4F8FF-B374-4435-AF03-168D34A77F3A}" type="presOf" srcId="{9A37C390-5DED-4CD2-A693-59347EFC67F0}" destId="{F87489EF-C2BF-41AC-9A6F-370428FAA561}" srcOrd="1" destOrd="0" presId="urn:microsoft.com/office/officeart/2005/8/layout/lProcess2"/>
    <dgm:cxn modelId="{6700A52F-ED0A-47B9-B2C0-62F2351734FC}" srcId="{4BA19BC3-D2C8-410F-824C-1E947EFB29A8}" destId="{35116803-6454-464F-83F1-923AF4FD893F}" srcOrd="1" destOrd="0" parTransId="{FA51D647-4048-4BB2-A2BD-8F53B246F783}" sibTransId="{6A1EAC6F-A091-485B-A00D-5723B2494DD1}"/>
    <dgm:cxn modelId="{422BADF1-06BA-43B5-85AD-D1769C796894}" type="presOf" srcId="{4BA19BC3-D2C8-410F-824C-1E947EFB29A8}" destId="{E3379AC4-6D22-4185-A7F6-83D58BD42FF0}" srcOrd="1" destOrd="0" presId="urn:microsoft.com/office/officeart/2005/8/layout/lProcess2"/>
    <dgm:cxn modelId="{DCFB3ECD-D83C-4797-9C51-F1E54F649BC6}" type="presOf" srcId="{EAD497AD-77F1-4691-B4A9-3DD2960C497F}" destId="{53E9D315-FEBE-4C33-A39B-879E241EAB8C}" srcOrd="0" destOrd="0" presId="urn:microsoft.com/office/officeart/2005/8/layout/lProcess2"/>
    <dgm:cxn modelId="{B9C31C7D-A712-41E1-9291-AF8794E04800}" srcId="{9A37C390-5DED-4CD2-A693-59347EFC67F0}" destId="{02AF61CC-9727-401B-ACEF-0A8D180BDE48}" srcOrd="2" destOrd="0" parTransId="{E8C8D1D2-0CAC-4875-A7CC-97C555A4BA7C}" sibTransId="{1086961C-449E-4B91-A709-9C142449B712}"/>
    <dgm:cxn modelId="{38541EE5-ED3C-43DF-97AB-2F260F4B50B6}" type="presOf" srcId="{4BA19BC3-D2C8-410F-824C-1E947EFB29A8}" destId="{BAD96414-7F36-4AB5-89A6-725FB6FB262F}" srcOrd="0" destOrd="0" presId="urn:microsoft.com/office/officeart/2005/8/layout/lProcess2"/>
    <dgm:cxn modelId="{4353BB25-F18C-4004-92F3-2E229BE2D294}" srcId="{4BA19BC3-D2C8-410F-824C-1E947EFB29A8}" destId="{98FEB550-8838-4799-8043-809A91422CAC}" srcOrd="3" destOrd="0" parTransId="{DBFA6DBB-2D5D-4E84-8D8C-C78FB3123DE6}" sibTransId="{2797B401-3B2C-4BBB-A651-11A98D031B46}"/>
    <dgm:cxn modelId="{9D3A774F-9794-4972-A4EB-1A662CDE1236}" srcId="{EAD497AD-77F1-4691-B4A9-3DD2960C497F}" destId="{4BA19BC3-D2C8-410F-824C-1E947EFB29A8}" srcOrd="1" destOrd="0" parTransId="{64B0BC6E-9ED9-4FFD-9FEF-B296A03622E4}" sibTransId="{CDDCE44B-D352-4206-84E9-76CFD4AE1C7A}"/>
    <dgm:cxn modelId="{D1BD246D-9E8D-4C88-9E09-CE403FADB7A1}" type="presOf" srcId="{80C9B682-4EA2-4F36-9B13-C3A80967AECB}" destId="{84CA37F0-6498-4F13-95AC-74F6CD284071}" srcOrd="0" destOrd="0" presId="urn:microsoft.com/office/officeart/2005/8/layout/lProcess2"/>
    <dgm:cxn modelId="{A729B40A-F0FC-49B7-8FFE-1A69494DA041}" type="presOf" srcId="{523A9C2F-8F73-430B-B205-641F0B8A1587}" destId="{CAC5D1A5-1D88-4111-9654-798007726F75}" srcOrd="0" destOrd="0" presId="urn:microsoft.com/office/officeart/2005/8/layout/lProcess2"/>
    <dgm:cxn modelId="{E7C66427-9030-4888-AE08-0DF296DE3D8F}" type="presOf" srcId="{98FEB550-8838-4799-8043-809A91422CAC}" destId="{A0D9AC7E-D9D3-4FC6-BD71-2FA8E180F8BD}" srcOrd="0" destOrd="0" presId="urn:microsoft.com/office/officeart/2005/8/layout/lProcess2"/>
    <dgm:cxn modelId="{2310BDF0-3497-4088-B671-0D24F8D644A3}" srcId="{9A37C390-5DED-4CD2-A693-59347EFC67F0}" destId="{5E1A110E-1684-4A1E-8544-3C596AD82C7C}" srcOrd="0" destOrd="0" parTransId="{A94DFB6F-ABD8-4DFF-A24F-2F9DF4B39A30}" sibTransId="{B3124148-2DB9-4F63-8AEF-EF9F2F01486A}"/>
    <dgm:cxn modelId="{4113DD16-4769-483D-A0BB-9A135B559D08}" type="presOf" srcId="{35116803-6454-464F-83F1-923AF4FD893F}" destId="{27DF8868-4C11-4957-A253-B9B13E754113}" srcOrd="0" destOrd="0" presId="urn:microsoft.com/office/officeart/2005/8/layout/lProcess2"/>
    <dgm:cxn modelId="{7F8DA3D8-ADD7-4FD0-98CA-EDB509B5B150}" srcId="{9A37C390-5DED-4CD2-A693-59347EFC67F0}" destId="{523A9C2F-8F73-430B-B205-641F0B8A1587}" srcOrd="1" destOrd="0" parTransId="{D9BDD98A-FC9F-4F7F-9975-A525AFAED332}" sibTransId="{0A5328C9-07AB-4F7F-9862-16A0C669D333}"/>
    <dgm:cxn modelId="{CF3C0FF0-275E-4BFB-85D0-1AFE9952B7D2}" type="presOf" srcId="{5E1A110E-1684-4A1E-8544-3C596AD82C7C}" destId="{B67F727B-55FD-4AB0-9180-C67D6E557EEE}" srcOrd="0" destOrd="0" presId="urn:microsoft.com/office/officeart/2005/8/layout/lProcess2"/>
    <dgm:cxn modelId="{A498B521-4EFC-4304-97C5-B1BB723D7759}" srcId="{4BA19BC3-D2C8-410F-824C-1E947EFB29A8}" destId="{F0EC0048-8B37-44AE-AD9E-6054ABAE6D2C}" srcOrd="0" destOrd="0" parTransId="{2882D7BE-7659-4E0D-9226-72D1D3644527}" sibTransId="{4FC5A7AF-6957-4A29-B6E8-4F42C8310472}"/>
    <dgm:cxn modelId="{813F5C92-C412-41E5-9C03-913813F86715}" type="presOf" srcId="{F0EC0048-8B37-44AE-AD9E-6054ABAE6D2C}" destId="{546F42B7-8804-42F1-8A4B-F1DCD0076822}" srcOrd="0" destOrd="0" presId="urn:microsoft.com/office/officeart/2005/8/layout/lProcess2"/>
    <dgm:cxn modelId="{ECDF77EA-0E27-48AF-9E2C-3CD2E4871B65}" type="presParOf" srcId="{53E9D315-FEBE-4C33-A39B-879E241EAB8C}" destId="{A58C5CD1-989C-4707-8885-BC9CE63B4762}" srcOrd="0" destOrd="0" presId="urn:microsoft.com/office/officeart/2005/8/layout/lProcess2"/>
    <dgm:cxn modelId="{E48B852B-B6F4-4D6F-8E01-04DA7D952281}" type="presParOf" srcId="{A58C5CD1-989C-4707-8885-BC9CE63B4762}" destId="{CE850EB0-92E2-4FA9-A6DC-133503C00C94}" srcOrd="0" destOrd="0" presId="urn:microsoft.com/office/officeart/2005/8/layout/lProcess2"/>
    <dgm:cxn modelId="{DCCF52A6-1877-4840-9AC1-6C58B4705250}" type="presParOf" srcId="{A58C5CD1-989C-4707-8885-BC9CE63B4762}" destId="{F87489EF-C2BF-41AC-9A6F-370428FAA561}" srcOrd="1" destOrd="0" presId="urn:microsoft.com/office/officeart/2005/8/layout/lProcess2"/>
    <dgm:cxn modelId="{5EE610F3-B2F4-4709-B1C9-063050549BAF}" type="presParOf" srcId="{A58C5CD1-989C-4707-8885-BC9CE63B4762}" destId="{0952DD43-FEF1-4456-8D2F-FF5631E58257}" srcOrd="2" destOrd="0" presId="urn:microsoft.com/office/officeart/2005/8/layout/lProcess2"/>
    <dgm:cxn modelId="{368D29E9-58EE-4F49-A032-D501CFA8C226}" type="presParOf" srcId="{0952DD43-FEF1-4456-8D2F-FF5631E58257}" destId="{2BA0E149-14ED-47B0-B974-37BB1A0D443B}" srcOrd="0" destOrd="0" presId="urn:microsoft.com/office/officeart/2005/8/layout/lProcess2"/>
    <dgm:cxn modelId="{AE462388-5426-43C0-9D5E-5A2FA3386658}" type="presParOf" srcId="{2BA0E149-14ED-47B0-B974-37BB1A0D443B}" destId="{B67F727B-55FD-4AB0-9180-C67D6E557EEE}" srcOrd="0" destOrd="0" presId="urn:microsoft.com/office/officeart/2005/8/layout/lProcess2"/>
    <dgm:cxn modelId="{BE32559C-EF9F-42F0-89BF-BBC4B67C42DE}" type="presParOf" srcId="{2BA0E149-14ED-47B0-B974-37BB1A0D443B}" destId="{92ECA11C-448C-4A01-9574-FFEDD473F490}" srcOrd="1" destOrd="0" presId="urn:microsoft.com/office/officeart/2005/8/layout/lProcess2"/>
    <dgm:cxn modelId="{053CD4BE-4D30-4D8F-995F-1C5D8E5EB8B5}" type="presParOf" srcId="{2BA0E149-14ED-47B0-B974-37BB1A0D443B}" destId="{CAC5D1A5-1D88-4111-9654-798007726F75}" srcOrd="2" destOrd="0" presId="urn:microsoft.com/office/officeart/2005/8/layout/lProcess2"/>
    <dgm:cxn modelId="{89ECDF3D-DC54-4341-94DF-FB763FA4FEF0}" type="presParOf" srcId="{2BA0E149-14ED-47B0-B974-37BB1A0D443B}" destId="{F5662974-394B-427C-A9DD-D47F64EE3F0A}" srcOrd="3" destOrd="0" presId="urn:microsoft.com/office/officeart/2005/8/layout/lProcess2"/>
    <dgm:cxn modelId="{67616C26-BACF-4EE4-867A-A9E8B2BA34AD}" type="presParOf" srcId="{2BA0E149-14ED-47B0-B974-37BB1A0D443B}" destId="{33754D9D-0D19-42EC-A547-E527F967C940}" srcOrd="4" destOrd="0" presId="urn:microsoft.com/office/officeart/2005/8/layout/lProcess2"/>
    <dgm:cxn modelId="{FDA993A5-77B2-4106-8393-12B2D7A2F315}" type="presParOf" srcId="{53E9D315-FEBE-4C33-A39B-879E241EAB8C}" destId="{E8A68241-4D42-4C3C-B924-0CE82D10844A}" srcOrd="1" destOrd="0" presId="urn:microsoft.com/office/officeart/2005/8/layout/lProcess2"/>
    <dgm:cxn modelId="{FF4AA167-AA4F-4CE4-B588-860B0C767F66}" type="presParOf" srcId="{53E9D315-FEBE-4C33-A39B-879E241EAB8C}" destId="{B83FA681-4F94-4ADB-9838-94FF57F7DCA8}" srcOrd="2" destOrd="0" presId="urn:microsoft.com/office/officeart/2005/8/layout/lProcess2"/>
    <dgm:cxn modelId="{66C7BCB4-34D3-49A2-BEEB-34A4897CC2E8}" type="presParOf" srcId="{B83FA681-4F94-4ADB-9838-94FF57F7DCA8}" destId="{BAD96414-7F36-4AB5-89A6-725FB6FB262F}" srcOrd="0" destOrd="0" presId="urn:microsoft.com/office/officeart/2005/8/layout/lProcess2"/>
    <dgm:cxn modelId="{F3AECC74-918C-461F-BE86-9AF92E6330B2}" type="presParOf" srcId="{B83FA681-4F94-4ADB-9838-94FF57F7DCA8}" destId="{E3379AC4-6D22-4185-A7F6-83D58BD42FF0}" srcOrd="1" destOrd="0" presId="urn:microsoft.com/office/officeart/2005/8/layout/lProcess2"/>
    <dgm:cxn modelId="{36FF158C-F4EF-4400-B0B3-BF3E11A12092}" type="presParOf" srcId="{B83FA681-4F94-4ADB-9838-94FF57F7DCA8}" destId="{DC5CCBC1-8CE2-42F1-BDA8-806CF6D3B41D}" srcOrd="2" destOrd="0" presId="urn:microsoft.com/office/officeart/2005/8/layout/lProcess2"/>
    <dgm:cxn modelId="{A9ADC81E-D769-4487-AA02-25D64A516A43}" type="presParOf" srcId="{DC5CCBC1-8CE2-42F1-BDA8-806CF6D3B41D}" destId="{BEAAE31E-9DCF-41CA-97E2-F7AB17984F69}" srcOrd="0" destOrd="0" presId="urn:microsoft.com/office/officeart/2005/8/layout/lProcess2"/>
    <dgm:cxn modelId="{D4599CCB-FA54-41AE-90C9-6F891BFEBEFF}" type="presParOf" srcId="{BEAAE31E-9DCF-41CA-97E2-F7AB17984F69}" destId="{546F42B7-8804-42F1-8A4B-F1DCD0076822}" srcOrd="0" destOrd="0" presId="urn:microsoft.com/office/officeart/2005/8/layout/lProcess2"/>
    <dgm:cxn modelId="{29DC67D3-4E3A-4AAA-B514-E99D60A74E64}" type="presParOf" srcId="{BEAAE31E-9DCF-41CA-97E2-F7AB17984F69}" destId="{E9E4166C-AE23-4C0E-9D52-1037B044AF28}" srcOrd="1" destOrd="0" presId="urn:microsoft.com/office/officeart/2005/8/layout/lProcess2"/>
    <dgm:cxn modelId="{FEC114D5-4233-40B3-993E-F087A4D592E0}" type="presParOf" srcId="{BEAAE31E-9DCF-41CA-97E2-F7AB17984F69}" destId="{27DF8868-4C11-4957-A253-B9B13E754113}" srcOrd="2" destOrd="0" presId="urn:microsoft.com/office/officeart/2005/8/layout/lProcess2"/>
    <dgm:cxn modelId="{8F5C3489-48CD-437B-A7D5-20E720823AE8}" type="presParOf" srcId="{BEAAE31E-9DCF-41CA-97E2-F7AB17984F69}" destId="{6B8E3C59-2A0D-45D0-871D-077866AB1A2E}" srcOrd="3" destOrd="0" presId="urn:microsoft.com/office/officeart/2005/8/layout/lProcess2"/>
    <dgm:cxn modelId="{66E83180-55CF-4213-B276-3FC082E8F61C}" type="presParOf" srcId="{BEAAE31E-9DCF-41CA-97E2-F7AB17984F69}" destId="{84CA37F0-6498-4F13-95AC-74F6CD284071}" srcOrd="4" destOrd="0" presId="urn:microsoft.com/office/officeart/2005/8/layout/lProcess2"/>
    <dgm:cxn modelId="{FAC881F0-EF7C-45A2-AEB6-BA840D8193E3}" type="presParOf" srcId="{BEAAE31E-9DCF-41CA-97E2-F7AB17984F69}" destId="{9940341D-B41F-4AB7-8402-2449A6C538BD}" srcOrd="5" destOrd="0" presId="urn:microsoft.com/office/officeart/2005/8/layout/lProcess2"/>
    <dgm:cxn modelId="{23C44209-3DF7-4AEE-8785-457413E16C7B}" type="presParOf" srcId="{BEAAE31E-9DCF-41CA-97E2-F7AB17984F69}" destId="{A0D9AC7E-D9D3-4FC6-BD71-2FA8E180F8BD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D497AD-77F1-4691-B4A9-3DD2960C497F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A37C390-5DED-4CD2-A693-59347EFC67F0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GB" sz="3600" dirty="0">
              <a:solidFill>
                <a:schemeClr val="bg1"/>
              </a:solidFill>
            </a:rPr>
            <a:t>Tuition fees</a:t>
          </a:r>
        </a:p>
      </dgm:t>
    </dgm:pt>
    <dgm:pt modelId="{44C01661-D8BB-4951-928A-7F12E3370F0A}" type="parTrans" cxnId="{BF126315-994C-49F6-B76D-B41139BACDDB}">
      <dgm:prSet/>
      <dgm:spPr/>
      <dgm:t>
        <a:bodyPr/>
        <a:lstStyle/>
        <a:p>
          <a:endParaRPr lang="en-GB" sz="1600"/>
        </a:p>
      </dgm:t>
    </dgm:pt>
    <dgm:pt modelId="{48C70401-43CC-407F-94E2-452023BC6120}" type="sibTrans" cxnId="{BF126315-994C-49F6-B76D-B41139BACDDB}">
      <dgm:prSet/>
      <dgm:spPr/>
      <dgm:t>
        <a:bodyPr/>
        <a:lstStyle/>
        <a:p>
          <a:endParaRPr lang="en-GB" sz="1600"/>
        </a:p>
      </dgm:t>
    </dgm:pt>
    <dgm:pt modelId="{4BA19BC3-D2C8-410F-824C-1E947EFB29A8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3600" dirty="0">
              <a:solidFill>
                <a:schemeClr val="bg1"/>
              </a:solidFill>
            </a:rPr>
            <a:t>Everyday spending</a:t>
          </a:r>
        </a:p>
      </dgm:t>
    </dgm:pt>
    <dgm:pt modelId="{64B0BC6E-9ED9-4FFD-9FEF-B296A03622E4}" type="parTrans" cxnId="{9D3A774F-9794-4972-A4EB-1A662CDE1236}">
      <dgm:prSet/>
      <dgm:spPr/>
      <dgm:t>
        <a:bodyPr/>
        <a:lstStyle/>
        <a:p>
          <a:endParaRPr lang="en-GB" sz="1600"/>
        </a:p>
      </dgm:t>
    </dgm:pt>
    <dgm:pt modelId="{CDDCE44B-D352-4206-84E9-76CFD4AE1C7A}" type="sibTrans" cxnId="{9D3A774F-9794-4972-A4EB-1A662CDE1236}">
      <dgm:prSet/>
      <dgm:spPr/>
      <dgm:t>
        <a:bodyPr/>
        <a:lstStyle/>
        <a:p>
          <a:endParaRPr lang="en-GB" sz="1600"/>
        </a:p>
      </dgm:t>
    </dgm:pt>
    <dgm:pt modelId="{F0EC0048-8B37-44AE-AD9E-6054ABAE6D2C}">
      <dgm:prSet phldrT="[Text]" custT="1"/>
      <dgm:spPr/>
      <dgm:t>
        <a:bodyPr/>
        <a:lstStyle/>
        <a:p>
          <a:r>
            <a:rPr lang="en-GB" sz="2400" dirty="0"/>
            <a:t>Maintenance loan</a:t>
          </a:r>
        </a:p>
      </dgm:t>
    </dgm:pt>
    <dgm:pt modelId="{2882D7BE-7659-4E0D-9226-72D1D3644527}" type="parTrans" cxnId="{A498B521-4EFC-4304-97C5-B1BB723D7759}">
      <dgm:prSet/>
      <dgm:spPr/>
      <dgm:t>
        <a:bodyPr/>
        <a:lstStyle/>
        <a:p>
          <a:endParaRPr lang="en-GB" sz="1600"/>
        </a:p>
      </dgm:t>
    </dgm:pt>
    <dgm:pt modelId="{4FC5A7AF-6957-4A29-B6E8-4F42C8310472}" type="sibTrans" cxnId="{A498B521-4EFC-4304-97C5-B1BB723D7759}">
      <dgm:prSet/>
      <dgm:spPr/>
      <dgm:t>
        <a:bodyPr/>
        <a:lstStyle/>
        <a:p>
          <a:endParaRPr lang="en-GB" sz="1600"/>
        </a:p>
      </dgm:t>
    </dgm:pt>
    <dgm:pt modelId="{35116803-6454-464F-83F1-923AF4FD893F}">
      <dgm:prSet phldrT="[Text]" custT="1"/>
      <dgm:spPr/>
      <dgm:t>
        <a:bodyPr/>
        <a:lstStyle/>
        <a:p>
          <a:pPr algn="ctr"/>
          <a:r>
            <a:rPr lang="en-GB" sz="2400" dirty="0"/>
            <a:t>Extra support for students with disabilities &amp; carers</a:t>
          </a:r>
        </a:p>
      </dgm:t>
    </dgm:pt>
    <dgm:pt modelId="{FA51D647-4048-4BB2-A2BD-8F53B246F783}" type="parTrans" cxnId="{6700A52F-ED0A-47B9-B2C0-62F2351734FC}">
      <dgm:prSet/>
      <dgm:spPr/>
      <dgm:t>
        <a:bodyPr/>
        <a:lstStyle/>
        <a:p>
          <a:endParaRPr lang="en-GB" sz="1600"/>
        </a:p>
      </dgm:t>
    </dgm:pt>
    <dgm:pt modelId="{6A1EAC6F-A091-485B-A00D-5723B2494DD1}" type="sibTrans" cxnId="{6700A52F-ED0A-47B9-B2C0-62F2351734FC}">
      <dgm:prSet/>
      <dgm:spPr/>
      <dgm:t>
        <a:bodyPr/>
        <a:lstStyle/>
        <a:p>
          <a:endParaRPr lang="en-GB" sz="1600"/>
        </a:p>
      </dgm:t>
    </dgm:pt>
    <dgm:pt modelId="{5E1A110E-1684-4A1E-8544-3C596AD82C7C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400" dirty="0"/>
            <a:t>Tuition fee loan</a:t>
          </a:r>
        </a:p>
      </dgm:t>
    </dgm:pt>
    <dgm:pt modelId="{A94DFB6F-ABD8-4DFF-A24F-2F9DF4B39A30}" type="parTrans" cxnId="{2310BDF0-3497-4088-B671-0D24F8D644A3}">
      <dgm:prSet/>
      <dgm:spPr/>
      <dgm:t>
        <a:bodyPr/>
        <a:lstStyle/>
        <a:p>
          <a:endParaRPr lang="en-GB" sz="1600"/>
        </a:p>
      </dgm:t>
    </dgm:pt>
    <dgm:pt modelId="{B3124148-2DB9-4F63-8AEF-EF9F2F01486A}" type="sibTrans" cxnId="{2310BDF0-3497-4088-B671-0D24F8D644A3}">
      <dgm:prSet/>
      <dgm:spPr/>
      <dgm:t>
        <a:bodyPr/>
        <a:lstStyle/>
        <a:p>
          <a:endParaRPr lang="en-GB" sz="1600"/>
        </a:p>
      </dgm:t>
    </dgm:pt>
    <dgm:pt modelId="{523A9C2F-8F73-430B-B205-641F0B8A1587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400" dirty="0"/>
            <a:t>Scholarships &amp; bursaries</a:t>
          </a:r>
        </a:p>
      </dgm:t>
    </dgm:pt>
    <dgm:pt modelId="{D9BDD98A-FC9F-4F7F-9975-A525AFAED332}" type="parTrans" cxnId="{7F8DA3D8-ADD7-4FD0-98CA-EDB509B5B150}">
      <dgm:prSet/>
      <dgm:spPr/>
      <dgm:t>
        <a:bodyPr/>
        <a:lstStyle/>
        <a:p>
          <a:endParaRPr lang="en-GB" sz="1600"/>
        </a:p>
      </dgm:t>
    </dgm:pt>
    <dgm:pt modelId="{0A5328C9-07AB-4F7F-9862-16A0C669D333}" type="sibTrans" cxnId="{7F8DA3D8-ADD7-4FD0-98CA-EDB509B5B150}">
      <dgm:prSet/>
      <dgm:spPr/>
      <dgm:t>
        <a:bodyPr/>
        <a:lstStyle/>
        <a:p>
          <a:endParaRPr lang="en-GB" sz="1600"/>
        </a:p>
      </dgm:t>
    </dgm:pt>
    <dgm:pt modelId="{80C9B682-4EA2-4F36-9B13-C3A80967AECB}">
      <dgm:prSet phldrT="[Text]" custT="1"/>
      <dgm:spPr/>
      <dgm:t>
        <a:bodyPr/>
        <a:lstStyle/>
        <a:p>
          <a:r>
            <a:rPr lang="en-GB" sz="2400" dirty="0"/>
            <a:t>Bursaries and scholarships</a:t>
          </a:r>
        </a:p>
      </dgm:t>
    </dgm:pt>
    <dgm:pt modelId="{634D6D95-FD20-4642-9FD3-D98B3600FEB9}" type="parTrans" cxnId="{1525BBE3-C332-43A2-8468-E2F8431BE32F}">
      <dgm:prSet/>
      <dgm:spPr/>
      <dgm:t>
        <a:bodyPr/>
        <a:lstStyle/>
        <a:p>
          <a:endParaRPr lang="en-GB" sz="1600"/>
        </a:p>
      </dgm:t>
    </dgm:pt>
    <dgm:pt modelId="{4E034D66-FAB6-46D9-8F18-26A3FD70E4BD}" type="sibTrans" cxnId="{1525BBE3-C332-43A2-8468-E2F8431BE32F}">
      <dgm:prSet/>
      <dgm:spPr/>
      <dgm:t>
        <a:bodyPr/>
        <a:lstStyle/>
        <a:p>
          <a:endParaRPr lang="en-GB" sz="1600"/>
        </a:p>
      </dgm:t>
    </dgm:pt>
    <dgm:pt modelId="{98FEB550-8838-4799-8043-809A91422CAC}">
      <dgm:prSet phldrT="[Text]" custT="1"/>
      <dgm:spPr/>
      <dgm:t>
        <a:bodyPr/>
        <a:lstStyle/>
        <a:p>
          <a:r>
            <a:rPr lang="en-GB" sz="2400" dirty="0"/>
            <a:t>Own funding</a:t>
          </a:r>
        </a:p>
      </dgm:t>
    </dgm:pt>
    <dgm:pt modelId="{DBFA6DBB-2D5D-4E84-8D8C-C78FB3123DE6}" type="parTrans" cxnId="{4353BB25-F18C-4004-92F3-2E229BE2D294}">
      <dgm:prSet/>
      <dgm:spPr/>
      <dgm:t>
        <a:bodyPr/>
        <a:lstStyle/>
        <a:p>
          <a:endParaRPr lang="en-GB" sz="1600"/>
        </a:p>
      </dgm:t>
    </dgm:pt>
    <dgm:pt modelId="{2797B401-3B2C-4BBB-A651-11A98D031B46}" type="sibTrans" cxnId="{4353BB25-F18C-4004-92F3-2E229BE2D294}">
      <dgm:prSet/>
      <dgm:spPr/>
      <dgm:t>
        <a:bodyPr/>
        <a:lstStyle/>
        <a:p>
          <a:endParaRPr lang="en-GB" sz="1600"/>
        </a:p>
      </dgm:t>
    </dgm:pt>
    <dgm:pt modelId="{02AF61CC-9727-401B-ACEF-0A8D180BDE48}">
      <dgm:prSet phldrT="[Text]" custT="1"/>
      <dgm:spPr>
        <a:solidFill>
          <a:schemeClr val="accent3"/>
        </a:solidFill>
      </dgm:spPr>
      <dgm:t>
        <a:bodyPr/>
        <a:lstStyle/>
        <a:p>
          <a:pPr algn="ctr"/>
          <a:r>
            <a:rPr lang="en-GB" sz="2400" dirty="0"/>
            <a:t>Own funding</a:t>
          </a:r>
        </a:p>
      </dgm:t>
    </dgm:pt>
    <dgm:pt modelId="{E8C8D1D2-0CAC-4875-A7CC-97C555A4BA7C}" type="parTrans" cxnId="{B9C31C7D-A712-41E1-9291-AF8794E04800}">
      <dgm:prSet/>
      <dgm:spPr/>
      <dgm:t>
        <a:bodyPr/>
        <a:lstStyle/>
        <a:p>
          <a:endParaRPr lang="en-GB" sz="1600"/>
        </a:p>
      </dgm:t>
    </dgm:pt>
    <dgm:pt modelId="{1086961C-449E-4B91-A709-9C142449B712}" type="sibTrans" cxnId="{B9C31C7D-A712-41E1-9291-AF8794E04800}">
      <dgm:prSet/>
      <dgm:spPr/>
      <dgm:t>
        <a:bodyPr/>
        <a:lstStyle/>
        <a:p>
          <a:endParaRPr lang="en-GB" sz="1600"/>
        </a:p>
      </dgm:t>
    </dgm:pt>
    <dgm:pt modelId="{53E9D315-FEBE-4C33-A39B-879E241EAB8C}" type="pres">
      <dgm:prSet presAssocID="{EAD497AD-77F1-4691-B4A9-3DD2960C497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A58C5CD1-989C-4707-8885-BC9CE63B4762}" type="pres">
      <dgm:prSet presAssocID="{9A37C390-5DED-4CD2-A693-59347EFC67F0}" presName="compNode" presStyleCnt="0"/>
      <dgm:spPr/>
    </dgm:pt>
    <dgm:pt modelId="{CE850EB0-92E2-4FA9-A6DC-133503C00C94}" type="pres">
      <dgm:prSet presAssocID="{9A37C390-5DED-4CD2-A693-59347EFC67F0}" presName="aNode" presStyleLbl="bgShp" presStyleIdx="0" presStyleCnt="2"/>
      <dgm:spPr/>
      <dgm:t>
        <a:bodyPr/>
        <a:lstStyle/>
        <a:p>
          <a:endParaRPr lang="en-GB"/>
        </a:p>
      </dgm:t>
    </dgm:pt>
    <dgm:pt modelId="{F87489EF-C2BF-41AC-9A6F-370428FAA561}" type="pres">
      <dgm:prSet presAssocID="{9A37C390-5DED-4CD2-A693-59347EFC67F0}" presName="textNode" presStyleLbl="bgShp" presStyleIdx="0" presStyleCnt="2"/>
      <dgm:spPr/>
      <dgm:t>
        <a:bodyPr/>
        <a:lstStyle/>
        <a:p>
          <a:endParaRPr lang="en-GB"/>
        </a:p>
      </dgm:t>
    </dgm:pt>
    <dgm:pt modelId="{0952DD43-FEF1-4456-8D2F-FF5631E58257}" type="pres">
      <dgm:prSet presAssocID="{9A37C390-5DED-4CD2-A693-59347EFC67F0}" presName="compChildNode" presStyleCnt="0"/>
      <dgm:spPr/>
    </dgm:pt>
    <dgm:pt modelId="{2BA0E149-14ED-47B0-B974-37BB1A0D443B}" type="pres">
      <dgm:prSet presAssocID="{9A37C390-5DED-4CD2-A693-59347EFC67F0}" presName="theInnerList" presStyleCnt="0"/>
      <dgm:spPr/>
    </dgm:pt>
    <dgm:pt modelId="{B67F727B-55FD-4AB0-9180-C67D6E557EEE}" type="pres">
      <dgm:prSet presAssocID="{5E1A110E-1684-4A1E-8544-3C596AD82C7C}" presName="child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2ECA11C-448C-4A01-9574-FFEDD473F490}" type="pres">
      <dgm:prSet presAssocID="{5E1A110E-1684-4A1E-8544-3C596AD82C7C}" presName="aSpace2" presStyleCnt="0"/>
      <dgm:spPr/>
    </dgm:pt>
    <dgm:pt modelId="{CAC5D1A5-1D88-4111-9654-798007726F75}" type="pres">
      <dgm:prSet presAssocID="{523A9C2F-8F73-430B-B205-641F0B8A1587}" presName="child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662974-394B-427C-A9DD-D47F64EE3F0A}" type="pres">
      <dgm:prSet presAssocID="{523A9C2F-8F73-430B-B205-641F0B8A1587}" presName="aSpace2" presStyleCnt="0"/>
      <dgm:spPr/>
    </dgm:pt>
    <dgm:pt modelId="{33754D9D-0D19-42EC-A547-E527F967C940}" type="pres">
      <dgm:prSet presAssocID="{02AF61CC-9727-401B-ACEF-0A8D180BDE48}" presName="child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A68241-4D42-4C3C-B924-0CE82D10844A}" type="pres">
      <dgm:prSet presAssocID="{9A37C390-5DED-4CD2-A693-59347EFC67F0}" presName="aSpace" presStyleCnt="0"/>
      <dgm:spPr/>
    </dgm:pt>
    <dgm:pt modelId="{B83FA681-4F94-4ADB-9838-94FF57F7DCA8}" type="pres">
      <dgm:prSet presAssocID="{4BA19BC3-D2C8-410F-824C-1E947EFB29A8}" presName="compNode" presStyleCnt="0"/>
      <dgm:spPr/>
    </dgm:pt>
    <dgm:pt modelId="{BAD96414-7F36-4AB5-89A6-725FB6FB262F}" type="pres">
      <dgm:prSet presAssocID="{4BA19BC3-D2C8-410F-824C-1E947EFB29A8}" presName="aNode" presStyleLbl="bgShp" presStyleIdx="1" presStyleCnt="2"/>
      <dgm:spPr/>
      <dgm:t>
        <a:bodyPr/>
        <a:lstStyle/>
        <a:p>
          <a:endParaRPr lang="en-GB"/>
        </a:p>
      </dgm:t>
    </dgm:pt>
    <dgm:pt modelId="{E3379AC4-6D22-4185-A7F6-83D58BD42FF0}" type="pres">
      <dgm:prSet presAssocID="{4BA19BC3-D2C8-410F-824C-1E947EFB29A8}" presName="textNode" presStyleLbl="bgShp" presStyleIdx="1" presStyleCnt="2"/>
      <dgm:spPr/>
      <dgm:t>
        <a:bodyPr/>
        <a:lstStyle/>
        <a:p>
          <a:endParaRPr lang="en-GB"/>
        </a:p>
      </dgm:t>
    </dgm:pt>
    <dgm:pt modelId="{DC5CCBC1-8CE2-42F1-BDA8-806CF6D3B41D}" type="pres">
      <dgm:prSet presAssocID="{4BA19BC3-D2C8-410F-824C-1E947EFB29A8}" presName="compChildNode" presStyleCnt="0"/>
      <dgm:spPr/>
    </dgm:pt>
    <dgm:pt modelId="{BEAAE31E-9DCF-41CA-97E2-F7AB17984F69}" type="pres">
      <dgm:prSet presAssocID="{4BA19BC3-D2C8-410F-824C-1E947EFB29A8}" presName="theInnerList" presStyleCnt="0"/>
      <dgm:spPr/>
    </dgm:pt>
    <dgm:pt modelId="{546F42B7-8804-42F1-8A4B-F1DCD0076822}" type="pres">
      <dgm:prSet presAssocID="{F0EC0048-8B37-44AE-AD9E-6054ABAE6D2C}" presName="child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9E4166C-AE23-4C0E-9D52-1037B044AF28}" type="pres">
      <dgm:prSet presAssocID="{F0EC0048-8B37-44AE-AD9E-6054ABAE6D2C}" presName="aSpace2" presStyleCnt="0"/>
      <dgm:spPr/>
    </dgm:pt>
    <dgm:pt modelId="{27DF8868-4C11-4957-A253-B9B13E754113}" type="pres">
      <dgm:prSet presAssocID="{35116803-6454-464F-83F1-923AF4FD893F}" presName="child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B8E3C59-2A0D-45D0-871D-077866AB1A2E}" type="pres">
      <dgm:prSet presAssocID="{35116803-6454-464F-83F1-923AF4FD893F}" presName="aSpace2" presStyleCnt="0"/>
      <dgm:spPr/>
    </dgm:pt>
    <dgm:pt modelId="{84CA37F0-6498-4F13-95AC-74F6CD284071}" type="pres">
      <dgm:prSet presAssocID="{80C9B682-4EA2-4F36-9B13-C3A80967AECB}" presName="child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40341D-B41F-4AB7-8402-2449A6C538BD}" type="pres">
      <dgm:prSet presAssocID="{80C9B682-4EA2-4F36-9B13-C3A80967AECB}" presName="aSpace2" presStyleCnt="0"/>
      <dgm:spPr/>
    </dgm:pt>
    <dgm:pt modelId="{A0D9AC7E-D9D3-4FC6-BD71-2FA8E180F8BD}" type="pres">
      <dgm:prSet presAssocID="{98FEB550-8838-4799-8043-809A91422CAC}" presName="child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353BB25-F18C-4004-92F3-2E229BE2D294}" srcId="{4BA19BC3-D2C8-410F-824C-1E947EFB29A8}" destId="{98FEB550-8838-4799-8043-809A91422CAC}" srcOrd="3" destOrd="0" parTransId="{DBFA6DBB-2D5D-4E84-8D8C-C78FB3123DE6}" sibTransId="{2797B401-3B2C-4BBB-A651-11A98D031B46}"/>
    <dgm:cxn modelId="{2A4CB53F-B7D8-4761-8A61-B9D414CD9741}" type="presOf" srcId="{523A9C2F-8F73-430B-B205-641F0B8A1587}" destId="{CAC5D1A5-1D88-4111-9654-798007726F75}" srcOrd="0" destOrd="0" presId="urn:microsoft.com/office/officeart/2005/8/layout/lProcess2"/>
    <dgm:cxn modelId="{BF126315-994C-49F6-B76D-B41139BACDDB}" srcId="{EAD497AD-77F1-4691-B4A9-3DD2960C497F}" destId="{9A37C390-5DED-4CD2-A693-59347EFC67F0}" srcOrd="0" destOrd="0" parTransId="{44C01661-D8BB-4951-928A-7F12E3370F0A}" sibTransId="{48C70401-43CC-407F-94E2-452023BC6120}"/>
    <dgm:cxn modelId="{4800E100-74AA-4685-9C69-A50308D3B2DF}" type="presOf" srcId="{4BA19BC3-D2C8-410F-824C-1E947EFB29A8}" destId="{E3379AC4-6D22-4185-A7F6-83D58BD42FF0}" srcOrd="1" destOrd="0" presId="urn:microsoft.com/office/officeart/2005/8/layout/lProcess2"/>
    <dgm:cxn modelId="{B9C31C7D-A712-41E1-9291-AF8794E04800}" srcId="{9A37C390-5DED-4CD2-A693-59347EFC67F0}" destId="{02AF61CC-9727-401B-ACEF-0A8D180BDE48}" srcOrd="2" destOrd="0" parTransId="{E8C8D1D2-0CAC-4875-A7CC-97C555A4BA7C}" sibTransId="{1086961C-449E-4B91-A709-9C142449B712}"/>
    <dgm:cxn modelId="{2310BDF0-3497-4088-B671-0D24F8D644A3}" srcId="{9A37C390-5DED-4CD2-A693-59347EFC67F0}" destId="{5E1A110E-1684-4A1E-8544-3C596AD82C7C}" srcOrd="0" destOrd="0" parTransId="{A94DFB6F-ABD8-4DFF-A24F-2F9DF4B39A30}" sibTransId="{B3124148-2DB9-4F63-8AEF-EF9F2F01486A}"/>
    <dgm:cxn modelId="{1525BBE3-C332-43A2-8468-E2F8431BE32F}" srcId="{4BA19BC3-D2C8-410F-824C-1E947EFB29A8}" destId="{80C9B682-4EA2-4F36-9B13-C3A80967AECB}" srcOrd="2" destOrd="0" parTransId="{634D6D95-FD20-4642-9FD3-D98B3600FEB9}" sibTransId="{4E034D66-FAB6-46D9-8F18-26A3FD70E4BD}"/>
    <dgm:cxn modelId="{D8EA7E25-2385-4E92-A7E1-431A0067ECD6}" type="presOf" srcId="{F0EC0048-8B37-44AE-AD9E-6054ABAE6D2C}" destId="{546F42B7-8804-42F1-8A4B-F1DCD0076822}" srcOrd="0" destOrd="0" presId="urn:microsoft.com/office/officeart/2005/8/layout/lProcess2"/>
    <dgm:cxn modelId="{A7BCED14-8A75-45D8-BA97-70C831B364E3}" type="presOf" srcId="{EAD497AD-77F1-4691-B4A9-3DD2960C497F}" destId="{53E9D315-FEBE-4C33-A39B-879E241EAB8C}" srcOrd="0" destOrd="0" presId="urn:microsoft.com/office/officeart/2005/8/layout/lProcess2"/>
    <dgm:cxn modelId="{303DF81B-A7AB-4D30-B423-EF7C3300CB99}" type="presOf" srcId="{9A37C390-5DED-4CD2-A693-59347EFC67F0}" destId="{CE850EB0-92E2-4FA9-A6DC-133503C00C94}" srcOrd="0" destOrd="0" presId="urn:microsoft.com/office/officeart/2005/8/layout/lProcess2"/>
    <dgm:cxn modelId="{7F8DA3D8-ADD7-4FD0-98CA-EDB509B5B150}" srcId="{9A37C390-5DED-4CD2-A693-59347EFC67F0}" destId="{523A9C2F-8F73-430B-B205-641F0B8A1587}" srcOrd="1" destOrd="0" parTransId="{D9BDD98A-FC9F-4F7F-9975-A525AFAED332}" sibTransId="{0A5328C9-07AB-4F7F-9862-16A0C669D333}"/>
    <dgm:cxn modelId="{A498B521-4EFC-4304-97C5-B1BB723D7759}" srcId="{4BA19BC3-D2C8-410F-824C-1E947EFB29A8}" destId="{F0EC0048-8B37-44AE-AD9E-6054ABAE6D2C}" srcOrd="0" destOrd="0" parTransId="{2882D7BE-7659-4E0D-9226-72D1D3644527}" sibTransId="{4FC5A7AF-6957-4A29-B6E8-4F42C8310472}"/>
    <dgm:cxn modelId="{36B0C2FB-C712-4816-9061-8275A4DAF8E6}" type="presOf" srcId="{98FEB550-8838-4799-8043-809A91422CAC}" destId="{A0D9AC7E-D9D3-4FC6-BD71-2FA8E180F8BD}" srcOrd="0" destOrd="0" presId="urn:microsoft.com/office/officeart/2005/8/layout/lProcess2"/>
    <dgm:cxn modelId="{E5694A1A-1386-4856-8722-4CF5C639E46A}" type="presOf" srcId="{02AF61CC-9727-401B-ACEF-0A8D180BDE48}" destId="{33754D9D-0D19-42EC-A547-E527F967C940}" srcOrd="0" destOrd="0" presId="urn:microsoft.com/office/officeart/2005/8/layout/lProcess2"/>
    <dgm:cxn modelId="{6700A52F-ED0A-47B9-B2C0-62F2351734FC}" srcId="{4BA19BC3-D2C8-410F-824C-1E947EFB29A8}" destId="{35116803-6454-464F-83F1-923AF4FD893F}" srcOrd="1" destOrd="0" parTransId="{FA51D647-4048-4BB2-A2BD-8F53B246F783}" sibTransId="{6A1EAC6F-A091-485B-A00D-5723B2494DD1}"/>
    <dgm:cxn modelId="{F727ACE4-CCD9-46B3-AE36-5C104C530352}" type="presOf" srcId="{4BA19BC3-D2C8-410F-824C-1E947EFB29A8}" destId="{BAD96414-7F36-4AB5-89A6-725FB6FB262F}" srcOrd="0" destOrd="0" presId="urn:microsoft.com/office/officeart/2005/8/layout/lProcess2"/>
    <dgm:cxn modelId="{C47AA90F-AC47-49F7-9945-739055D98440}" type="presOf" srcId="{9A37C390-5DED-4CD2-A693-59347EFC67F0}" destId="{F87489EF-C2BF-41AC-9A6F-370428FAA561}" srcOrd="1" destOrd="0" presId="urn:microsoft.com/office/officeart/2005/8/layout/lProcess2"/>
    <dgm:cxn modelId="{9D3A774F-9794-4972-A4EB-1A662CDE1236}" srcId="{EAD497AD-77F1-4691-B4A9-3DD2960C497F}" destId="{4BA19BC3-D2C8-410F-824C-1E947EFB29A8}" srcOrd="1" destOrd="0" parTransId="{64B0BC6E-9ED9-4FFD-9FEF-B296A03622E4}" sibTransId="{CDDCE44B-D352-4206-84E9-76CFD4AE1C7A}"/>
    <dgm:cxn modelId="{CD7F1F15-D211-483B-BB64-4D4B07C1E57D}" type="presOf" srcId="{35116803-6454-464F-83F1-923AF4FD893F}" destId="{27DF8868-4C11-4957-A253-B9B13E754113}" srcOrd="0" destOrd="0" presId="urn:microsoft.com/office/officeart/2005/8/layout/lProcess2"/>
    <dgm:cxn modelId="{C85AD7FB-E8C8-4778-BA23-A1F05ED0BC84}" type="presOf" srcId="{5E1A110E-1684-4A1E-8544-3C596AD82C7C}" destId="{B67F727B-55FD-4AB0-9180-C67D6E557EEE}" srcOrd="0" destOrd="0" presId="urn:microsoft.com/office/officeart/2005/8/layout/lProcess2"/>
    <dgm:cxn modelId="{E0F6247C-E135-459C-B43E-6245A7ECEF3D}" type="presOf" srcId="{80C9B682-4EA2-4F36-9B13-C3A80967AECB}" destId="{84CA37F0-6498-4F13-95AC-74F6CD284071}" srcOrd="0" destOrd="0" presId="urn:microsoft.com/office/officeart/2005/8/layout/lProcess2"/>
    <dgm:cxn modelId="{8099E88F-8B5D-4684-B99E-399850F63081}" type="presParOf" srcId="{53E9D315-FEBE-4C33-A39B-879E241EAB8C}" destId="{A58C5CD1-989C-4707-8885-BC9CE63B4762}" srcOrd="0" destOrd="0" presId="urn:microsoft.com/office/officeart/2005/8/layout/lProcess2"/>
    <dgm:cxn modelId="{00B539FB-B32F-4659-958D-8ED800A5B05E}" type="presParOf" srcId="{A58C5CD1-989C-4707-8885-BC9CE63B4762}" destId="{CE850EB0-92E2-4FA9-A6DC-133503C00C94}" srcOrd="0" destOrd="0" presId="urn:microsoft.com/office/officeart/2005/8/layout/lProcess2"/>
    <dgm:cxn modelId="{0541D01E-9FC7-40A2-A4DC-4E1DC024C546}" type="presParOf" srcId="{A58C5CD1-989C-4707-8885-BC9CE63B4762}" destId="{F87489EF-C2BF-41AC-9A6F-370428FAA561}" srcOrd="1" destOrd="0" presId="urn:microsoft.com/office/officeart/2005/8/layout/lProcess2"/>
    <dgm:cxn modelId="{1E273724-5D6B-445E-BA39-D13BE8A08745}" type="presParOf" srcId="{A58C5CD1-989C-4707-8885-BC9CE63B4762}" destId="{0952DD43-FEF1-4456-8D2F-FF5631E58257}" srcOrd="2" destOrd="0" presId="urn:microsoft.com/office/officeart/2005/8/layout/lProcess2"/>
    <dgm:cxn modelId="{D92224D5-4985-4C0E-94A1-3F533C39D9F0}" type="presParOf" srcId="{0952DD43-FEF1-4456-8D2F-FF5631E58257}" destId="{2BA0E149-14ED-47B0-B974-37BB1A0D443B}" srcOrd="0" destOrd="0" presId="urn:microsoft.com/office/officeart/2005/8/layout/lProcess2"/>
    <dgm:cxn modelId="{664AD32D-7390-4753-874E-2E288F95D267}" type="presParOf" srcId="{2BA0E149-14ED-47B0-B974-37BB1A0D443B}" destId="{B67F727B-55FD-4AB0-9180-C67D6E557EEE}" srcOrd="0" destOrd="0" presId="urn:microsoft.com/office/officeart/2005/8/layout/lProcess2"/>
    <dgm:cxn modelId="{AB534186-03A0-4709-B0D8-DA965C5FAFA9}" type="presParOf" srcId="{2BA0E149-14ED-47B0-B974-37BB1A0D443B}" destId="{92ECA11C-448C-4A01-9574-FFEDD473F490}" srcOrd="1" destOrd="0" presId="urn:microsoft.com/office/officeart/2005/8/layout/lProcess2"/>
    <dgm:cxn modelId="{B9E4D052-BFC4-4892-B4E2-498BFB665AFF}" type="presParOf" srcId="{2BA0E149-14ED-47B0-B974-37BB1A0D443B}" destId="{CAC5D1A5-1D88-4111-9654-798007726F75}" srcOrd="2" destOrd="0" presId="urn:microsoft.com/office/officeart/2005/8/layout/lProcess2"/>
    <dgm:cxn modelId="{5E852FCA-BF84-4F2E-8F44-911EEAF9FFA0}" type="presParOf" srcId="{2BA0E149-14ED-47B0-B974-37BB1A0D443B}" destId="{F5662974-394B-427C-A9DD-D47F64EE3F0A}" srcOrd="3" destOrd="0" presId="urn:microsoft.com/office/officeart/2005/8/layout/lProcess2"/>
    <dgm:cxn modelId="{47BCD799-E186-4B00-9745-DDB8CCB69332}" type="presParOf" srcId="{2BA0E149-14ED-47B0-B974-37BB1A0D443B}" destId="{33754D9D-0D19-42EC-A547-E527F967C940}" srcOrd="4" destOrd="0" presId="urn:microsoft.com/office/officeart/2005/8/layout/lProcess2"/>
    <dgm:cxn modelId="{35636E88-39C1-403E-B605-844EB3F64C49}" type="presParOf" srcId="{53E9D315-FEBE-4C33-A39B-879E241EAB8C}" destId="{E8A68241-4D42-4C3C-B924-0CE82D10844A}" srcOrd="1" destOrd="0" presId="urn:microsoft.com/office/officeart/2005/8/layout/lProcess2"/>
    <dgm:cxn modelId="{081E5BB2-B3C4-421F-B0CD-B39FDBCC9001}" type="presParOf" srcId="{53E9D315-FEBE-4C33-A39B-879E241EAB8C}" destId="{B83FA681-4F94-4ADB-9838-94FF57F7DCA8}" srcOrd="2" destOrd="0" presId="urn:microsoft.com/office/officeart/2005/8/layout/lProcess2"/>
    <dgm:cxn modelId="{90FE25BE-A43B-4B9A-B558-468F8B49058B}" type="presParOf" srcId="{B83FA681-4F94-4ADB-9838-94FF57F7DCA8}" destId="{BAD96414-7F36-4AB5-89A6-725FB6FB262F}" srcOrd="0" destOrd="0" presId="urn:microsoft.com/office/officeart/2005/8/layout/lProcess2"/>
    <dgm:cxn modelId="{C5BD23D4-3A35-4C1F-9FF7-F1A5325CE071}" type="presParOf" srcId="{B83FA681-4F94-4ADB-9838-94FF57F7DCA8}" destId="{E3379AC4-6D22-4185-A7F6-83D58BD42FF0}" srcOrd="1" destOrd="0" presId="urn:microsoft.com/office/officeart/2005/8/layout/lProcess2"/>
    <dgm:cxn modelId="{C51B442E-D92F-4E05-B0C7-F69A445C1BA3}" type="presParOf" srcId="{B83FA681-4F94-4ADB-9838-94FF57F7DCA8}" destId="{DC5CCBC1-8CE2-42F1-BDA8-806CF6D3B41D}" srcOrd="2" destOrd="0" presId="urn:microsoft.com/office/officeart/2005/8/layout/lProcess2"/>
    <dgm:cxn modelId="{5739EB15-C6D3-453A-A660-59FBF88427F9}" type="presParOf" srcId="{DC5CCBC1-8CE2-42F1-BDA8-806CF6D3B41D}" destId="{BEAAE31E-9DCF-41CA-97E2-F7AB17984F69}" srcOrd="0" destOrd="0" presId="urn:microsoft.com/office/officeart/2005/8/layout/lProcess2"/>
    <dgm:cxn modelId="{FAE48E1C-2DE3-424D-B6B0-45D424E59EE3}" type="presParOf" srcId="{BEAAE31E-9DCF-41CA-97E2-F7AB17984F69}" destId="{546F42B7-8804-42F1-8A4B-F1DCD0076822}" srcOrd="0" destOrd="0" presId="urn:microsoft.com/office/officeart/2005/8/layout/lProcess2"/>
    <dgm:cxn modelId="{D67E8A9B-A08E-46E3-B972-BABB4923030B}" type="presParOf" srcId="{BEAAE31E-9DCF-41CA-97E2-F7AB17984F69}" destId="{E9E4166C-AE23-4C0E-9D52-1037B044AF28}" srcOrd="1" destOrd="0" presId="urn:microsoft.com/office/officeart/2005/8/layout/lProcess2"/>
    <dgm:cxn modelId="{838B62F0-8148-4336-88E6-BBDAA14FCE9D}" type="presParOf" srcId="{BEAAE31E-9DCF-41CA-97E2-F7AB17984F69}" destId="{27DF8868-4C11-4957-A253-B9B13E754113}" srcOrd="2" destOrd="0" presId="urn:microsoft.com/office/officeart/2005/8/layout/lProcess2"/>
    <dgm:cxn modelId="{5FE94DD4-A8BB-4159-8114-420459BF3D0D}" type="presParOf" srcId="{BEAAE31E-9DCF-41CA-97E2-F7AB17984F69}" destId="{6B8E3C59-2A0D-45D0-871D-077866AB1A2E}" srcOrd="3" destOrd="0" presId="urn:microsoft.com/office/officeart/2005/8/layout/lProcess2"/>
    <dgm:cxn modelId="{7B943C7B-2F5B-4076-9A01-36CAAA979B4E}" type="presParOf" srcId="{BEAAE31E-9DCF-41CA-97E2-F7AB17984F69}" destId="{84CA37F0-6498-4F13-95AC-74F6CD284071}" srcOrd="4" destOrd="0" presId="urn:microsoft.com/office/officeart/2005/8/layout/lProcess2"/>
    <dgm:cxn modelId="{3A6E5A84-6BEF-4FAC-BF90-6E381D19C461}" type="presParOf" srcId="{BEAAE31E-9DCF-41CA-97E2-F7AB17984F69}" destId="{9940341D-B41F-4AB7-8402-2449A6C538BD}" srcOrd="5" destOrd="0" presId="urn:microsoft.com/office/officeart/2005/8/layout/lProcess2"/>
    <dgm:cxn modelId="{B45294CD-8065-4954-BB7A-BF9F5423B40E}" type="presParOf" srcId="{BEAAE31E-9DCF-41CA-97E2-F7AB17984F69}" destId="{A0D9AC7E-D9D3-4FC6-BD71-2FA8E180F8BD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AD497AD-77F1-4691-B4A9-3DD2960C497F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A37C390-5DED-4CD2-A693-59347EFC67F0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GB" sz="3600" dirty="0">
              <a:solidFill>
                <a:schemeClr val="bg1"/>
              </a:solidFill>
            </a:rPr>
            <a:t>Tuition fees</a:t>
          </a:r>
        </a:p>
      </dgm:t>
    </dgm:pt>
    <dgm:pt modelId="{44C01661-D8BB-4951-928A-7F12E3370F0A}" type="parTrans" cxnId="{BF126315-994C-49F6-B76D-B41139BACDDB}">
      <dgm:prSet/>
      <dgm:spPr/>
      <dgm:t>
        <a:bodyPr/>
        <a:lstStyle/>
        <a:p>
          <a:endParaRPr lang="en-GB" sz="1600"/>
        </a:p>
      </dgm:t>
    </dgm:pt>
    <dgm:pt modelId="{48C70401-43CC-407F-94E2-452023BC6120}" type="sibTrans" cxnId="{BF126315-994C-49F6-B76D-B41139BACDDB}">
      <dgm:prSet/>
      <dgm:spPr/>
      <dgm:t>
        <a:bodyPr/>
        <a:lstStyle/>
        <a:p>
          <a:endParaRPr lang="en-GB" sz="1600"/>
        </a:p>
      </dgm:t>
    </dgm:pt>
    <dgm:pt modelId="{4BA19BC3-D2C8-410F-824C-1E947EFB29A8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3600" dirty="0">
              <a:solidFill>
                <a:schemeClr val="bg1"/>
              </a:solidFill>
            </a:rPr>
            <a:t>Everyday spending</a:t>
          </a:r>
        </a:p>
      </dgm:t>
    </dgm:pt>
    <dgm:pt modelId="{64B0BC6E-9ED9-4FFD-9FEF-B296A03622E4}" type="parTrans" cxnId="{9D3A774F-9794-4972-A4EB-1A662CDE1236}">
      <dgm:prSet/>
      <dgm:spPr/>
      <dgm:t>
        <a:bodyPr/>
        <a:lstStyle/>
        <a:p>
          <a:endParaRPr lang="en-GB" sz="1600"/>
        </a:p>
      </dgm:t>
    </dgm:pt>
    <dgm:pt modelId="{CDDCE44B-D352-4206-84E9-76CFD4AE1C7A}" type="sibTrans" cxnId="{9D3A774F-9794-4972-A4EB-1A662CDE1236}">
      <dgm:prSet/>
      <dgm:spPr/>
      <dgm:t>
        <a:bodyPr/>
        <a:lstStyle/>
        <a:p>
          <a:endParaRPr lang="en-GB" sz="1600"/>
        </a:p>
      </dgm:t>
    </dgm:pt>
    <dgm:pt modelId="{F0EC0048-8B37-44AE-AD9E-6054ABAE6D2C}">
      <dgm:prSet phldrT="[Text]" custT="1"/>
      <dgm:spPr/>
      <dgm:t>
        <a:bodyPr/>
        <a:lstStyle/>
        <a:p>
          <a:r>
            <a:rPr lang="en-GB" sz="2400" dirty="0"/>
            <a:t>Maintenance loan</a:t>
          </a:r>
        </a:p>
      </dgm:t>
    </dgm:pt>
    <dgm:pt modelId="{2882D7BE-7659-4E0D-9226-72D1D3644527}" type="parTrans" cxnId="{A498B521-4EFC-4304-97C5-B1BB723D7759}">
      <dgm:prSet/>
      <dgm:spPr/>
      <dgm:t>
        <a:bodyPr/>
        <a:lstStyle/>
        <a:p>
          <a:endParaRPr lang="en-GB" sz="1600"/>
        </a:p>
      </dgm:t>
    </dgm:pt>
    <dgm:pt modelId="{4FC5A7AF-6957-4A29-B6E8-4F42C8310472}" type="sibTrans" cxnId="{A498B521-4EFC-4304-97C5-B1BB723D7759}">
      <dgm:prSet/>
      <dgm:spPr/>
      <dgm:t>
        <a:bodyPr/>
        <a:lstStyle/>
        <a:p>
          <a:endParaRPr lang="en-GB" sz="1600"/>
        </a:p>
      </dgm:t>
    </dgm:pt>
    <dgm:pt modelId="{35116803-6454-464F-83F1-923AF4FD893F}">
      <dgm:prSet phldrT="[Text]" custT="1"/>
      <dgm:spPr/>
      <dgm:t>
        <a:bodyPr/>
        <a:lstStyle/>
        <a:p>
          <a:pPr algn="ctr"/>
          <a:r>
            <a:rPr lang="en-GB" sz="2400" dirty="0"/>
            <a:t>Extra support for students with disabilities &amp; carers</a:t>
          </a:r>
        </a:p>
      </dgm:t>
    </dgm:pt>
    <dgm:pt modelId="{FA51D647-4048-4BB2-A2BD-8F53B246F783}" type="parTrans" cxnId="{6700A52F-ED0A-47B9-B2C0-62F2351734FC}">
      <dgm:prSet/>
      <dgm:spPr/>
      <dgm:t>
        <a:bodyPr/>
        <a:lstStyle/>
        <a:p>
          <a:endParaRPr lang="en-GB" sz="1600"/>
        </a:p>
      </dgm:t>
    </dgm:pt>
    <dgm:pt modelId="{6A1EAC6F-A091-485B-A00D-5723B2494DD1}" type="sibTrans" cxnId="{6700A52F-ED0A-47B9-B2C0-62F2351734FC}">
      <dgm:prSet/>
      <dgm:spPr/>
      <dgm:t>
        <a:bodyPr/>
        <a:lstStyle/>
        <a:p>
          <a:endParaRPr lang="en-GB" sz="1600"/>
        </a:p>
      </dgm:t>
    </dgm:pt>
    <dgm:pt modelId="{5E1A110E-1684-4A1E-8544-3C596AD82C7C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400" dirty="0"/>
            <a:t>Tuition fee loan</a:t>
          </a:r>
        </a:p>
      </dgm:t>
    </dgm:pt>
    <dgm:pt modelId="{A94DFB6F-ABD8-4DFF-A24F-2F9DF4B39A30}" type="parTrans" cxnId="{2310BDF0-3497-4088-B671-0D24F8D644A3}">
      <dgm:prSet/>
      <dgm:spPr/>
      <dgm:t>
        <a:bodyPr/>
        <a:lstStyle/>
        <a:p>
          <a:endParaRPr lang="en-GB" sz="1600"/>
        </a:p>
      </dgm:t>
    </dgm:pt>
    <dgm:pt modelId="{B3124148-2DB9-4F63-8AEF-EF9F2F01486A}" type="sibTrans" cxnId="{2310BDF0-3497-4088-B671-0D24F8D644A3}">
      <dgm:prSet/>
      <dgm:spPr/>
      <dgm:t>
        <a:bodyPr/>
        <a:lstStyle/>
        <a:p>
          <a:endParaRPr lang="en-GB" sz="1600"/>
        </a:p>
      </dgm:t>
    </dgm:pt>
    <dgm:pt modelId="{523A9C2F-8F73-430B-B205-641F0B8A1587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400" dirty="0"/>
            <a:t>Scholarships &amp; bursaries</a:t>
          </a:r>
        </a:p>
      </dgm:t>
    </dgm:pt>
    <dgm:pt modelId="{D9BDD98A-FC9F-4F7F-9975-A525AFAED332}" type="parTrans" cxnId="{7F8DA3D8-ADD7-4FD0-98CA-EDB509B5B150}">
      <dgm:prSet/>
      <dgm:spPr/>
      <dgm:t>
        <a:bodyPr/>
        <a:lstStyle/>
        <a:p>
          <a:endParaRPr lang="en-GB" sz="1600"/>
        </a:p>
      </dgm:t>
    </dgm:pt>
    <dgm:pt modelId="{0A5328C9-07AB-4F7F-9862-16A0C669D333}" type="sibTrans" cxnId="{7F8DA3D8-ADD7-4FD0-98CA-EDB509B5B150}">
      <dgm:prSet/>
      <dgm:spPr/>
      <dgm:t>
        <a:bodyPr/>
        <a:lstStyle/>
        <a:p>
          <a:endParaRPr lang="en-GB" sz="1600"/>
        </a:p>
      </dgm:t>
    </dgm:pt>
    <dgm:pt modelId="{80C9B682-4EA2-4F36-9B13-C3A80967AECB}">
      <dgm:prSet phldrT="[Text]" custT="1"/>
      <dgm:spPr/>
      <dgm:t>
        <a:bodyPr/>
        <a:lstStyle/>
        <a:p>
          <a:r>
            <a:rPr lang="en-GB" sz="2400" dirty="0"/>
            <a:t>Bursaries and scholarships</a:t>
          </a:r>
        </a:p>
      </dgm:t>
    </dgm:pt>
    <dgm:pt modelId="{634D6D95-FD20-4642-9FD3-D98B3600FEB9}" type="parTrans" cxnId="{1525BBE3-C332-43A2-8468-E2F8431BE32F}">
      <dgm:prSet/>
      <dgm:spPr/>
      <dgm:t>
        <a:bodyPr/>
        <a:lstStyle/>
        <a:p>
          <a:endParaRPr lang="en-GB" sz="1600"/>
        </a:p>
      </dgm:t>
    </dgm:pt>
    <dgm:pt modelId="{4E034D66-FAB6-46D9-8F18-26A3FD70E4BD}" type="sibTrans" cxnId="{1525BBE3-C332-43A2-8468-E2F8431BE32F}">
      <dgm:prSet/>
      <dgm:spPr/>
      <dgm:t>
        <a:bodyPr/>
        <a:lstStyle/>
        <a:p>
          <a:endParaRPr lang="en-GB" sz="1600"/>
        </a:p>
      </dgm:t>
    </dgm:pt>
    <dgm:pt modelId="{98FEB550-8838-4799-8043-809A91422CAC}">
      <dgm:prSet phldrT="[Text]" custT="1"/>
      <dgm:spPr/>
      <dgm:t>
        <a:bodyPr/>
        <a:lstStyle/>
        <a:p>
          <a:r>
            <a:rPr lang="en-GB" sz="2400" dirty="0"/>
            <a:t>Own funding</a:t>
          </a:r>
        </a:p>
      </dgm:t>
    </dgm:pt>
    <dgm:pt modelId="{DBFA6DBB-2D5D-4E84-8D8C-C78FB3123DE6}" type="parTrans" cxnId="{4353BB25-F18C-4004-92F3-2E229BE2D294}">
      <dgm:prSet/>
      <dgm:spPr/>
      <dgm:t>
        <a:bodyPr/>
        <a:lstStyle/>
        <a:p>
          <a:endParaRPr lang="en-GB" sz="1600"/>
        </a:p>
      </dgm:t>
    </dgm:pt>
    <dgm:pt modelId="{2797B401-3B2C-4BBB-A651-11A98D031B46}" type="sibTrans" cxnId="{4353BB25-F18C-4004-92F3-2E229BE2D294}">
      <dgm:prSet/>
      <dgm:spPr/>
      <dgm:t>
        <a:bodyPr/>
        <a:lstStyle/>
        <a:p>
          <a:endParaRPr lang="en-GB" sz="1600"/>
        </a:p>
      </dgm:t>
    </dgm:pt>
    <dgm:pt modelId="{02AF61CC-9727-401B-ACEF-0A8D180BDE48}">
      <dgm:prSet phldrT="[Text]" custT="1"/>
      <dgm:spPr>
        <a:solidFill>
          <a:schemeClr val="accent3"/>
        </a:solidFill>
      </dgm:spPr>
      <dgm:t>
        <a:bodyPr/>
        <a:lstStyle/>
        <a:p>
          <a:pPr algn="ctr"/>
          <a:r>
            <a:rPr lang="en-GB" sz="2400" dirty="0"/>
            <a:t>Own funding</a:t>
          </a:r>
        </a:p>
      </dgm:t>
    </dgm:pt>
    <dgm:pt modelId="{E8C8D1D2-0CAC-4875-A7CC-97C555A4BA7C}" type="parTrans" cxnId="{B9C31C7D-A712-41E1-9291-AF8794E04800}">
      <dgm:prSet/>
      <dgm:spPr/>
      <dgm:t>
        <a:bodyPr/>
        <a:lstStyle/>
        <a:p>
          <a:endParaRPr lang="en-GB" sz="1600"/>
        </a:p>
      </dgm:t>
    </dgm:pt>
    <dgm:pt modelId="{1086961C-449E-4B91-A709-9C142449B712}" type="sibTrans" cxnId="{B9C31C7D-A712-41E1-9291-AF8794E04800}">
      <dgm:prSet/>
      <dgm:spPr/>
      <dgm:t>
        <a:bodyPr/>
        <a:lstStyle/>
        <a:p>
          <a:endParaRPr lang="en-GB" sz="1600"/>
        </a:p>
      </dgm:t>
    </dgm:pt>
    <dgm:pt modelId="{53E9D315-FEBE-4C33-A39B-879E241EAB8C}" type="pres">
      <dgm:prSet presAssocID="{EAD497AD-77F1-4691-B4A9-3DD2960C497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A58C5CD1-989C-4707-8885-BC9CE63B4762}" type="pres">
      <dgm:prSet presAssocID="{9A37C390-5DED-4CD2-A693-59347EFC67F0}" presName="compNode" presStyleCnt="0"/>
      <dgm:spPr/>
    </dgm:pt>
    <dgm:pt modelId="{CE850EB0-92E2-4FA9-A6DC-133503C00C94}" type="pres">
      <dgm:prSet presAssocID="{9A37C390-5DED-4CD2-A693-59347EFC67F0}" presName="aNode" presStyleLbl="bgShp" presStyleIdx="0" presStyleCnt="2"/>
      <dgm:spPr/>
      <dgm:t>
        <a:bodyPr/>
        <a:lstStyle/>
        <a:p>
          <a:endParaRPr lang="en-GB"/>
        </a:p>
      </dgm:t>
    </dgm:pt>
    <dgm:pt modelId="{F87489EF-C2BF-41AC-9A6F-370428FAA561}" type="pres">
      <dgm:prSet presAssocID="{9A37C390-5DED-4CD2-A693-59347EFC67F0}" presName="textNode" presStyleLbl="bgShp" presStyleIdx="0" presStyleCnt="2"/>
      <dgm:spPr/>
      <dgm:t>
        <a:bodyPr/>
        <a:lstStyle/>
        <a:p>
          <a:endParaRPr lang="en-GB"/>
        </a:p>
      </dgm:t>
    </dgm:pt>
    <dgm:pt modelId="{0952DD43-FEF1-4456-8D2F-FF5631E58257}" type="pres">
      <dgm:prSet presAssocID="{9A37C390-5DED-4CD2-A693-59347EFC67F0}" presName="compChildNode" presStyleCnt="0"/>
      <dgm:spPr/>
    </dgm:pt>
    <dgm:pt modelId="{2BA0E149-14ED-47B0-B974-37BB1A0D443B}" type="pres">
      <dgm:prSet presAssocID="{9A37C390-5DED-4CD2-A693-59347EFC67F0}" presName="theInnerList" presStyleCnt="0"/>
      <dgm:spPr/>
    </dgm:pt>
    <dgm:pt modelId="{B67F727B-55FD-4AB0-9180-C67D6E557EEE}" type="pres">
      <dgm:prSet presAssocID="{5E1A110E-1684-4A1E-8544-3C596AD82C7C}" presName="child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2ECA11C-448C-4A01-9574-FFEDD473F490}" type="pres">
      <dgm:prSet presAssocID="{5E1A110E-1684-4A1E-8544-3C596AD82C7C}" presName="aSpace2" presStyleCnt="0"/>
      <dgm:spPr/>
    </dgm:pt>
    <dgm:pt modelId="{CAC5D1A5-1D88-4111-9654-798007726F75}" type="pres">
      <dgm:prSet presAssocID="{523A9C2F-8F73-430B-B205-641F0B8A1587}" presName="child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662974-394B-427C-A9DD-D47F64EE3F0A}" type="pres">
      <dgm:prSet presAssocID="{523A9C2F-8F73-430B-B205-641F0B8A1587}" presName="aSpace2" presStyleCnt="0"/>
      <dgm:spPr/>
    </dgm:pt>
    <dgm:pt modelId="{33754D9D-0D19-42EC-A547-E527F967C940}" type="pres">
      <dgm:prSet presAssocID="{02AF61CC-9727-401B-ACEF-0A8D180BDE48}" presName="child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A68241-4D42-4C3C-B924-0CE82D10844A}" type="pres">
      <dgm:prSet presAssocID="{9A37C390-5DED-4CD2-A693-59347EFC67F0}" presName="aSpace" presStyleCnt="0"/>
      <dgm:spPr/>
    </dgm:pt>
    <dgm:pt modelId="{B83FA681-4F94-4ADB-9838-94FF57F7DCA8}" type="pres">
      <dgm:prSet presAssocID="{4BA19BC3-D2C8-410F-824C-1E947EFB29A8}" presName="compNode" presStyleCnt="0"/>
      <dgm:spPr/>
    </dgm:pt>
    <dgm:pt modelId="{BAD96414-7F36-4AB5-89A6-725FB6FB262F}" type="pres">
      <dgm:prSet presAssocID="{4BA19BC3-D2C8-410F-824C-1E947EFB29A8}" presName="aNode" presStyleLbl="bgShp" presStyleIdx="1" presStyleCnt="2"/>
      <dgm:spPr/>
      <dgm:t>
        <a:bodyPr/>
        <a:lstStyle/>
        <a:p>
          <a:endParaRPr lang="en-GB"/>
        </a:p>
      </dgm:t>
    </dgm:pt>
    <dgm:pt modelId="{E3379AC4-6D22-4185-A7F6-83D58BD42FF0}" type="pres">
      <dgm:prSet presAssocID="{4BA19BC3-D2C8-410F-824C-1E947EFB29A8}" presName="textNode" presStyleLbl="bgShp" presStyleIdx="1" presStyleCnt="2"/>
      <dgm:spPr/>
      <dgm:t>
        <a:bodyPr/>
        <a:lstStyle/>
        <a:p>
          <a:endParaRPr lang="en-GB"/>
        </a:p>
      </dgm:t>
    </dgm:pt>
    <dgm:pt modelId="{DC5CCBC1-8CE2-42F1-BDA8-806CF6D3B41D}" type="pres">
      <dgm:prSet presAssocID="{4BA19BC3-D2C8-410F-824C-1E947EFB29A8}" presName="compChildNode" presStyleCnt="0"/>
      <dgm:spPr/>
    </dgm:pt>
    <dgm:pt modelId="{BEAAE31E-9DCF-41CA-97E2-F7AB17984F69}" type="pres">
      <dgm:prSet presAssocID="{4BA19BC3-D2C8-410F-824C-1E947EFB29A8}" presName="theInnerList" presStyleCnt="0"/>
      <dgm:spPr/>
    </dgm:pt>
    <dgm:pt modelId="{546F42B7-8804-42F1-8A4B-F1DCD0076822}" type="pres">
      <dgm:prSet presAssocID="{F0EC0048-8B37-44AE-AD9E-6054ABAE6D2C}" presName="child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9E4166C-AE23-4C0E-9D52-1037B044AF28}" type="pres">
      <dgm:prSet presAssocID="{F0EC0048-8B37-44AE-AD9E-6054ABAE6D2C}" presName="aSpace2" presStyleCnt="0"/>
      <dgm:spPr/>
    </dgm:pt>
    <dgm:pt modelId="{27DF8868-4C11-4957-A253-B9B13E754113}" type="pres">
      <dgm:prSet presAssocID="{35116803-6454-464F-83F1-923AF4FD893F}" presName="child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B8E3C59-2A0D-45D0-871D-077866AB1A2E}" type="pres">
      <dgm:prSet presAssocID="{35116803-6454-464F-83F1-923AF4FD893F}" presName="aSpace2" presStyleCnt="0"/>
      <dgm:spPr/>
    </dgm:pt>
    <dgm:pt modelId="{84CA37F0-6498-4F13-95AC-74F6CD284071}" type="pres">
      <dgm:prSet presAssocID="{80C9B682-4EA2-4F36-9B13-C3A80967AECB}" presName="child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40341D-B41F-4AB7-8402-2449A6C538BD}" type="pres">
      <dgm:prSet presAssocID="{80C9B682-4EA2-4F36-9B13-C3A80967AECB}" presName="aSpace2" presStyleCnt="0"/>
      <dgm:spPr/>
    </dgm:pt>
    <dgm:pt modelId="{A0D9AC7E-D9D3-4FC6-BD71-2FA8E180F8BD}" type="pres">
      <dgm:prSet presAssocID="{98FEB550-8838-4799-8043-809A91422CAC}" presName="child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F126315-994C-49F6-B76D-B41139BACDDB}" srcId="{EAD497AD-77F1-4691-B4A9-3DD2960C497F}" destId="{9A37C390-5DED-4CD2-A693-59347EFC67F0}" srcOrd="0" destOrd="0" parTransId="{44C01661-D8BB-4951-928A-7F12E3370F0A}" sibTransId="{48C70401-43CC-407F-94E2-452023BC6120}"/>
    <dgm:cxn modelId="{3BB6A5CD-3E64-471F-8CCE-3CA3970B5070}" type="presOf" srcId="{4BA19BC3-D2C8-410F-824C-1E947EFB29A8}" destId="{E3379AC4-6D22-4185-A7F6-83D58BD42FF0}" srcOrd="1" destOrd="0" presId="urn:microsoft.com/office/officeart/2005/8/layout/lProcess2"/>
    <dgm:cxn modelId="{FB424146-06FF-4847-93D1-A7C57C8575D9}" type="presOf" srcId="{523A9C2F-8F73-430B-B205-641F0B8A1587}" destId="{CAC5D1A5-1D88-4111-9654-798007726F75}" srcOrd="0" destOrd="0" presId="urn:microsoft.com/office/officeart/2005/8/layout/lProcess2"/>
    <dgm:cxn modelId="{C153EC0C-FEB6-43B7-8FCF-7FFD2DEAB997}" type="presOf" srcId="{80C9B682-4EA2-4F36-9B13-C3A80967AECB}" destId="{84CA37F0-6498-4F13-95AC-74F6CD284071}" srcOrd="0" destOrd="0" presId="urn:microsoft.com/office/officeart/2005/8/layout/lProcess2"/>
    <dgm:cxn modelId="{1525BBE3-C332-43A2-8468-E2F8431BE32F}" srcId="{4BA19BC3-D2C8-410F-824C-1E947EFB29A8}" destId="{80C9B682-4EA2-4F36-9B13-C3A80967AECB}" srcOrd="2" destOrd="0" parTransId="{634D6D95-FD20-4642-9FD3-D98B3600FEB9}" sibTransId="{4E034D66-FAB6-46D9-8F18-26A3FD70E4BD}"/>
    <dgm:cxn modelId="{9B9BBF6A-5654-4465-A3CC-9B6B74DF4A29}" type="presOf" srcId="{9A37C390-5DED-4CD2-A693-59347EFC67F0}" destId="{CE850EB0-92E2-4FA9-A6DC-133503C00C94}" srcOrd="0" destOrd="0" presId="urn:microsoft.com/office/officeart/2005/8/layout/lProcess2"/>
    <dgm:cxn modelId="{6700A52F-ED0A-47B9-B2C0-62F2351734FC}" srcId="{4BA19BC3-D2C8-410F-824C-1E947EFB29A8}" destId="{35116803-6454-464F-83F1-923AF4FD893F}" srcOrd="1" destOrd="0" parTransId="{FA51D647-4048-4BB2-A2BD-8F53B246F783}" sibTransId="{6A1EAC6F-A091-485B-A00D-5723B2494DD1}"/>
    <dgm:cxn modelId="{B9C31C7D-A712-41E1-9291-AF8794E04800}" srcId="{9A37C390-5DED-4CD2-A693-59347EFC67F0}" destId="{02AF61CC-9727-401B-ACEF-0A8D180BDE48}" srcOrd="2" destOrd="0" parTransId="{E8C8D1D2-0CAC-4875-A7CC-97C555A4BA7C}" sibTransId="{1086961C-449E-4B91-A709-9C142449B712}"/>
    <dgm:cxn modelId="{4353BB25-F18C-4004-92F3-2E229BE2D294}" srcId="{4BA19BC3-D2C8-410F-824C-1E947EFB29A8}" destId="{98FEB550-8838-4799-8043-809A91422CAC}" srcOrd="3" destOrd="0" parTransId="{DBFA6DBB-2D5D-4E84-8D8C-C78FB3123DE6}" sibTransId="{2797B401-3B2C-4BBB-A651-11A98D031B46}"/>
    <dgm:cxn modelId="{45B52532-6833-412F-97AE-BC4538E2D94B}" type="presOf" srcId="{EAD497AD-77F1-4691-B4A9-3DD2960C497F}" destId="{53E9D315-FEBE-4C33-A39B-879E241EAB8C}" srcOrd="0" destOrd="0" presId="urn:microsoft.com/office/officeart/2005/8/layout/lProcess2"/>
    <dgm:cxn modelId="{86FCBA1A-7C74-40D4-8475-959748FE6FF3}" type="presOf" srcId="{4BA19BC3-D2C8-410F-824C-1E947EFB29A8}" destId="{BAD96414-7F36-4AB5-89A6-725FB6FB262F}" srcOrd="0" destOrd="0" presId="urn:microsoft.com/office/officeart/2005/8/layout/lProcess2"/>
    <dgm:cxn modelId="{9D3A774F-9794-4972-A4EB-1A662CDE1236}" srcId="{EAD497AD-77F1-4691-B4A9-3DD2960C497F}" destId="{4BA19BC3-D2C8-410F-824C-1E947EFB29A8}" srcOrd="1" destOrd="0" parTransId="{64B0BC6E-9ED9-4FFD-9FEF-B296A03622E4}" sibTransId="{CDDCE44B-D352-4206-84E9-76CFD4AE1C7A}"/>
    <dgm:cxn modelId="{FDF9403F-0632-4AA5-AB35-B1BCCD657DD9}" type="presOf" srcId="{9A37C390-5DED-4CD2-A693-59347EFC67F0}" destId="{F87489EF-C2BF-41AC-9A6F-370428FAA561}" srcOrd="1" destOrd="0" presId="urn:microsoft.com/office/officeart/2005/8/layout/lProcess2"/>
    <dgm:cxn modelId="{2901BBD0-5A48-4DA1-8D23-F87EDBD39CC4}" type="presOf" srcId="{F0EC0048-8B37-44AE-AD9E-6054ABAE6D2C}" destId="{546F42B7-8804-42F1-8A4B-F1DCD0076822}" srcOrd="0" destOrd="0" presId="urn:microsoft.com/office/officeart/2005/8/layout/lProcess2"/>
    <dgm:cxn modelId="{2310BDF0-3497-4088-B671-0D24F8D644A3}" srcId="{9A37C390-5DED-4CD2-A693-59347EFC67F0}" destId="{5E1A110E-1684-4A1E-8544-3C596AD82C7C}" srcOrd="0" destOrd="0" parTransId="{A94DFB6F-ABD8-4DFF-A24F-2F9DF4B39A30}" sibTransId="{B3124148-2DB9-4F63-8AEF-EF9F2F01486A}"/>
    <dgm:cxn modelId="{2BE3B6DC-940A-4AFF-B49A-9DDC99181FAB}" type="presOf" srcId="{35116803-6454-464F-83F1-923AF4FD893F}" destId="{27DF8868-4C11-4957-A253-B9B13E754113}" srcOrd="0" destOrd="0" presId="urn:microsoft.com/office/officeart/2005/8/layout/lProcess2"/>
    <dgm:cxn modelId="{63666469-E149-45BC-91B2-C250877B438A}" type="presOf" srcId="{98FEB550-8838-4799-8043-809A91422CAC}" destId="{A0D9AC7E-D9D3-4FC6-BD71-2FA8E180F8BD}" srcOrd="0" destOrd="0" presId="urn:microsoft.com/office/officeart/2005/8/layout/lProcess2"/>
    <dgm:cxn modelId="{0E1DA0E2-4747-4A29-B2D1-30A844A8697C}" type="presOf" srcId="{5E1A110E-1684-4A1E-8544-3C596AD82C7C}" destId="{B67F727B-55FD-4AB0-9180-C67D6E557EEE}" srcOrd="0" destOrd="0" presId="urn:microsoft.com/office/officeart/2005/8/layout/lProcess2"/>
    <dgm:cxn modelId="{7F8DA3D8-ADD7-4FD0-98CA-EDB509B5B150}" srcId="{9A37C390-5DED-4CD2-A693-59347EFC67F0}" destId="{523A9C2F-8F73-430B-B205-641F0B8A1587}" srcOrd="1" destOrd="0" parTransId="{D9BDD98A-FC9F-4F7F-9975-A525AFAED332}" sibTransId="{0A5328C9-07AB-4F7F-9862-16A0C669D333}"/>
    <dgm:cxn modelId="{7ED5A434-17FE-4F4E-8ADA-F05F874217F7}" type="presOf" srcId="{02AF61CC-9727-401B-ACEF-0A8D180BDE48}" destId="{33754D9D-0D19-42EC-A547-E527F967C940}" srcOrd="0" destOrd="0" presId="urn:microsoft.com/office/officeart/2005/8/layout/lProcess2"/>
    <dgm:cxn modelId="{A498B521-4EFC-4304-97C5-B1BB723D7759}" srcId="{4BA19BC3-D2C8-410F-824C-1E947EFB29A8}" destId="{F0EC0048-8B37-44AE-AD9E-6054ABAE6D2C}" srcOrd="0" destOrd="0" parTransId="{2882D7BE-7659-4E0D-9226-72D1D3644527}" sibTransId="{4FC5A7AF-6957-4A29-B6E8-4F42C8310472}"/>
    <dgm:cxn modelId="{E00465AA-22D2-4FD9-8879-3E9690D7CB30}" type="presParOf" srcId="{53E9D315-FEBE-4C33-A39B-879E241EAB8C}" destId="{A58C5CD1-989C-4707-8885-BC9CE63B4762}" srcOrd="0" destOrd="0" presId="urn:microsoft.com/office/officeart/2005/8/layout/lProcess2"/>
    <dgm:cxn modelId="{45057DFA-7149-4C38-B18B-7E2D67EB71A3}" type="presParOf" srcId="{A58C5CD1-989C-4707-8885-BC9CE63B4762}" destId="{CE850EB0-92E2-4FA9-A6DC-133503C00C94}" srcOrd="0" destOrd="0" presId="urn:microsoft.com/office/officeart/2005/8/layout/lProcess2"/>
    <dgm:cxn modelId="{6FB20B74-F325-4700-B577-8D570B0D623A}" type="presParOf" srcId="{A58C5CD1-989C-4707-8885-BC9CE63B4762}" destId="{F87489EF-C2BF-41AC-9A6F-370428FAA561}" srcOrd="1" destOrd="0" presId="urn:microsoft.com/office/officeart/2005/8/layout/lProcess2"/>
    <dgm:cxn modelId="{C2B57D60-7E20-4E6D-8613-F114C682ACE9}" type="presParOf" srcId="{A58C5CD1-989C-4707-8885-BC9CE63B4762}" destId="{0952DD43-FEF1-4456-8D2F-FF5631E58257}" srcOrd="2" destOrd="0" presId="urn:microsoft.com/office/officeart/2005/8/layout/lProcess2"/>
    <dgm:cxn modelId="{D30596CF-52A5-486F-9076-3D0E16152CAD}" type="presParOf" srcId="{0952DD43-FEF1-4456-8D2F-FF5631E58257}" destId="{2BA0E149-14ED-47B0-B974-37BB1A0D443B}" srcOrd="0" destOrd="0" presId="urn:microsoft.com/office/officeart/2005/8/layout/lProcess2"/>
    <dgm:cxn modelId="{7BC9E1B4-7208-43DF-8682-221054BFA61A}" type="presParOf" srcId="{2BA0E149-14ED-47B0-B974-37BB1A0D443B}" destId="{B67F727B-55FD-4AB0-9180-C67D6E557EEE}" srcOrd="0" destOrd="0" presId="urn:microsoft.com/office/officeart/2005/8/layout/lProcess2"/>
    <dgm:cxn modelId="{FA924C1E-0630-46A4-A349-B7E50584A0D9}" type="presParOf" srcId="{2BA0E149-14ED-47B0-B974-37BB1A0D443B}" destId="{92ECA11C-448C-4A01-9574-FFEDD473F490}" srcOrd="1" destOrd="0" presId="urn:microsoft.com/office/officeart/2005/8/layout/lProcess2"/>
    <dgm:cxn modelId="{2000DFE7-660D-4926-A303-9902B5A73EA6}" type="presParOf" srcId="{2BA0E149-14ED-47B0-B974-37BB1A0D443B}" destId="{CAC5D1A5-1D88-4111-9654-798007726F75}" srcOrd="2" destOrd="0" presId="urn:microsoft.com/office/officeart/2005/8/layout/lProcess2"/>
    <dgm:cxn modelId="{52D1524D-0659-4DD2-9EE7-49097314A1FB}" type="presParOf" srcId="{2BA0E149-14ED-47B0-B974-37BB1A0D443B}" destId="{F5662974-394B-427C-A9DD-D47F64EE3F0A}" srcOrd="3" destOrd="0" presId="urn:microsoft.com/office/officeart/2005/8/layout/lProcess2"/>
    <dgm:cxn modelId="{3C883513-6DD4-4BD8-95AF-E2AF38755DA0}" type="presParOf" srcId="{2BA0E149-14ED-47B0-B974-37BB1A0D443B}" destId="{33754D9D-0D19-42EC-A547-E527F967C940}" srcOrd="4" destOrd="0" presId="urn:microsoft.com/office/officeart/2005/8/layout/lProcess2"/>
    <dgm:cxn modelId="{7CA54DE7-11DB-4824-9A7C-0497BD96E647}" type="presParOf" srcId="{53E9D315-FEBE-4C33-A39B-879E241EAB8C}" destId="{E8A68241-4D42-4C3C-B924-0CE82D10844A}" srcOrd="1" destOrd="0" presId="urn:microsoft.com/office/officeart/2005/8/layout/lProcess2"/>
    <dgm:cxn modelId="{C1AE04D3-A06F-424B-985F-23E62B65A5B6}" type="presParOf" srcId="{53E9D315-FEBE-4C33-A39B-879E241EAB8C}" destId="{B83FA681-4F94-4ADB-9838-94FF57F7DCA8}" srcOrd="2" destOrd="0" presId="urn:microsoft.com/office/officeart/2005/8/layout/lProcess2"/>
    <dgm:cxn modelId="{1EC7E7DD-B276-486B-80F9-9659C38B385C}" type="presParOf" srcId="{B83FA681-4F94-4ADB-9838-94FF57F7DCA8}" destId="{BAD96414-7F36-4AB5-89A6-725FB6FB262F}" srcOrd="0" destOrd="0" presId="urn:microsoft.com/office/officeart/2005/8/layout/lProcess2"/>
    <dgm:cxn modelId="{3B934209-4EA3-4141-A2EF-924E06034863}" type="presParOf" srcId="{B83FA681-4F94-4ADB-9838-94FF57F7DCA8}" destId="{E3379AC4-6D22-4185-A7F6-83D58BD42FF0}" srcOrd="1" destOrd="0" presId="urn:microsoft.com/office/officeart/2005/8/layout/lProcess2"/>
    <dgm:cxn modelId="{4302AED4-78C0-4005-A63A-451520001E95}" type="presParOf" srcId="{B83FA681-4F94-4ADB-9838-94FF57F7DCA8}" destId="{DC5CCBC1-8CE2-42F1-BDA8-806CF6D3B41D}" srcOrd="2" destOrd="0" presId="urn:microsoft.com/office/officeart/2005/8/layout/lProcess2"/>
    <dgm:cxn modelId="{9686FAB8-6600-4126-9BC3-48F62AE297ED}" type="presParOf" srcId="{DC5CCBC1-8CE2-42F1-BDA8-806CF6D3B41D}" destId="{BEAAE31E-9DCF-41CA-97E2-F7AB17984F69}" srcOrd="0" destOrd="0" presId="urn:microsoft.com/office/officeart/2005/8/layout/lProcess2"/>
    <dgm:cxn modelId="{CEB3CB3B-2CB1-4FFD-83EA-41FD0D434114}" type="presParOf" srcId="{BEAAE31E-9DCF-41CA-97E2-F7AB17984F69}" destId="{546F42B7-8804-42F1-8A4B-F1DCD0076822}" srcOrd="0" destOrd="0" presId="urn:microsoft.com/office/officeart/2005/8/layout/lProcess2"/>
    <dgm:cxn modelId="{2DF1DB02-EABC-454F-A168-1D53D074271F}" type="presParOf" srcId="{BEAAE31E-9DCF-41CA-97E2-F7AB17984F69}" destId="{E9E4166C-AE23-4C0E-9D52-1037B044AF28}" srcOrd="1" destOrd="0" presId="urn:microsoft.com/office/officeart/2005/8/layout/lProcess2"/>
    <dgm:cxn modelId="{1177B193-4FA1-4759-99DA-1B598FC02C94}" type="presParOf" srcId="{BEAAE31E-9DCF-41CA-97E2-F7AB17984F69}" destId="{27DF8868-4C11-4957-A253-B9B13E754113}" srcOrd="2" destOrd="0" presId="urn:microsoft.com/office/officeart/2005/8/layout/lProcess2"/>
    <dgm:cxn modelId="{0D45C731-46D7-4242-89FE-D38D1B3C29E9}" type="presParOf" srcId="{BEAAE31E-9DCF-41CA-97E2-F7AB17984F69}" destId="{6B8E3C59-2A0D-45D0-871D-077866AB1A2E}" srcOrd="3" destOrd="0" presId="urn:microsoft.com/office/officeart/2005/8/layout/lProcess2"/>
    <dgm:cxn modelId="{7A72821D-52DC-4B1C-B9E3-7B5B31463C6D}" type="presParOf" srcId="{BEAAE31E-9DCF-41CA-97E2-F7AB17984F69}" destId="{84CA37F0-6498-4F13-95AC-74F6CD284071}" srcOrd="4" destOrd="0" presId="urn:microsoft.com/office/officeart/2005/8/layout/lProcess2"/>
    <dgm:cxn modelId="{C9905DF8-CBDE-44C1-B236-BADE715DF4B0}" type="presParOf" srcId="{BEAAE31E-9DCF-41CA-97E2-F7AB17984F69}" destId="{9940341D-B41F-4AB7-8402-2449A6C538BD}" srcOrd="5" destOrd="0" presId="urn:microsoft.com/office/officeart/2005/8/layout/lProcess2"/>
    <dgm:cxn modelId="{3D87C7B6-D025-44FF-85A0-CF87611C56CB}" type="presParOf" srcId="{BEAAE31E-9DCF-41CA-97E2-F7AB17984F69}" destId="{A0D9AC7E-D9D3-4FC6-BD71-2FA8E180F8BD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AD497AD-77F1-4691-B4A9-3DD2960C497F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A37C390-5DED-4CD2-A693-59347EFC67F0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GB" sz="3600" dirty="0">
              <a:solidFill>
                <a:schemeClr val="bg1"/>
              </a:solidFill>
            </a:rPr>
            <a:t>Tuition fees</a:t>
          </a:r>
        </a:p>
      </dgm:t>
    </dgm:pt>
    <dgm:pt modelId="{44C01661-D8BB-4951-928A-7F12E3370F0A}" type="parTrans" cxnId="{BF126315-994C-49F6-B76D-B41139BACDDB}">
      <dgm:prSet/>
      <dgm:spPr/>
      <dgm:t>
        <a:bodyPr/>
        <a:lstStyle/>
        <a:p>
          <a:endParaRPr lang="en-GB" sz="1600"/>
        </a:p>
      </dgm:t>
    </dgm:pt>
    <dgm:pt modelId="{48C70401-43CC-407F-94E2-452023BC6120}" type="sibTrans" cxnId="{BF126315-994C-49F6-B76D-B41139BACDDB}">
      <dgm:prSet/>
      <dgm:spPr/>
      <dgm:t>
        <a:bodyPr/>
        <a:lstStyle/>
        <a:p>
          <a:endParaRPr lang="en-GB" sz="1600"/>
        </a:p>
      </dgm:t>
    </dgm:pt>
    <dgm:pt modelId="{4BA19BC3-D2C8-410F-824C-1E947EFB29A8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3600" dirty="0">
              <a:solidFill>
                <a:schemeClr val="bg1"/>
              </a:solidFill>
            </a:rPr>
            <a:t>Everyday spending</a:t>
          </a:r>
        </a:p>
      </dgm:t>
    </dgm:pt>
    <dgm:pt modelId="{64B0BC6E-9ED9-4FFD-9FEF-B296A03622E4}" type="parTrans" cxnId="{9D3A774F-9794-4972-A4EB-1A662CDE1236}">
      <dgm:prSet/>
      <dgm:spPr/>
      <dgm:t>
        <a:bodyPr/>
        <a:lstStyle/>
        <a:p>
          <a:endParaRPr lang="en-GB" sz="1600"/>
        </a:p>
      </dgm:t>
    </dgm:pt>
    <dgm:pt modelId="{CDDCE44B-D352-4206-84E9-76CFD4AE1C7A}" type="sibTrans" cxnId="{9D3A774F-9794-4972-A4EB-1A662CDE1236}">
      <dgm:prSet/>
      <dgm:spPr/>
      <dgm:t>
        <a:bodyPr/>
        <a:lstStyle/>
        <a:p>
          <a:endParaRPr lang="en-GB" sz="1600"/>
        </a:p>
      </dgm:t>
    </dgm:pt>
    <dgm:pt modelId="{F0EC0048-8B37-44AE-AD9E-6054ABAE6D2C}">
      <dgm:prSet phldrT="[Text]" custT="1"/>
      <dgm:spPr/>
      <dgm:t>
        <a:bodyPr/>
        <a:lstStyle/>
        <a:p>
          <a:r>
            <a:rPr lang="en-GB" sz="2400" dirty="0"/>
            <a:t>Maintenance loan</a:t>
          </a:r>
        </a:p>
      </dgm:t>
    </dgm:pt>
    <dgm:pt modelId="{2882D7BE-7659-4E0D-9226-72D1D3644527}" type="parTrans" cxnId="{A498B521-4EFC-4304-97C5-B1BB723D7759}">
      <dgm:prSet/>
      <dgm:spPr/>
      <dgm:t>
        <a:bodyPr/>
        <a:lstStyle/>
        <a:p>
          <a:endParaRPr lang="en-GB" sz="1600"/>
        </a:p>
      </dgm:t>
    </dgm:pt>
    <dgm:pt modelId="{4FC5A7AF-6957-4A29-B6E8-4F42C8310472}" type="sibTrans" cxnId="{A498B521-4EFC-4304-97C5-B1BB723D7759}">
      <dgm:prSet/>
      <dgm:spPr/>
      <dgm:t>
        <a:bodyPr/>
        <a:lstStyle/>
        <a:p>
          <a:endParaRPr lang="en-GB" sz="1600"/>
        </a:p>
      </dgm:t>
    </dgm:pt>
    <dgm:pt modelId="{35116803-6454-464F-83F1-923AF4FD893F}">
      <dgm:prSet phldrT="[Text]" custT="1"/>
      <dgm:spPr/>
      <dgm:t>
        <a:bodyPr/>
        <a:lstStyle/>
        <a:p>
          <a:pPr algn="ctr"/>
          <a:r>
            <a:rPr lang="en-GB" sz="2400" dirty="0"/>
            <a:t>Extra support for students with disabilities &amp; carers)</a:t>
          </a:r>
        </a:p>
      </dgm:t>
    </dgm:pt>
    <dgm:pt modelId="{FA51D647-4048-4BB2-A2BD-8F53B246F783}" type="parTrans" cxnId="{6700A52F-ED0A-47B9-B2C0-62F2351734FC}">
      <dgm:prSet/>
      <dgm:spPr/>
      <dgm:t>
        <a:bodyPr/>
        <a:lstStyle/>
        <a:p>
          <a:endParaRPr lang="en-GB" sz="1600"/>
        </a:p>
      </dgm:t>
    </dgm:pt>
    <dgm:pt modelId="{6A1EAC6F-A091-485B-A00D-5723B2494DD1}" type="sibTrans" cxnId="{6700A52F-ED0A-47B9-B2C0-62F2351734FC}">
      <dgm:prSet/>
      <dgm:spPr/>
      <dgm:t>
        <a:bodyPr/>
        <a:lstStyle/>
        <a:p>
          <a:endParaRPr lang="en-GB" sz="1600"/>
        </a:p>
      </dgm:t>
    </dgm:pt>
    <dgm:pt modelId="{5E1A110E-1684-4A1E-8544-3C596AD82C7C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400" dirty="0"/>
            <a:t>Tuition fee loan</a:t>
          </a:r>
        </a:p>
      </dgm:t>
    </dgm:pt>
    <dgm:pt modelId="{A94DFB6F-ABD8-4DFF-A24F-2F9DF4B39A30}" type="parTrans" cxnId="{2310BDF0-3497-4088-B671-0D24F8D644A3}">
      <dgm:prSet/>
      <dgm:spPr/>
      <dgm:t>
        <a:bodyPr/>
        <a:lstStyle/>
        <a:p>
          <a:endParaRPr lang="en-GB" sz="1600"/>
        </a:p>
      </dgm:t>
    </dgm:pt>
    <dgm:pt modelId="{B3124148-2DB9-4F63-8AEF-EF9F2F01486A}" type="sibTrans" cxnId="{2310BDF0-3497-4088-B671-0D24F8D644A3}">
      <dgm:prSet/>
      <dgm:spPr/>
      <dgm:t>
        <a:bodyPr/>
        <a:lstStyle/>
        <a:p>
          <a:endParaRPr lang="en-GB" sz="1600"/>
        </a:p>
      </dgm:t>
    </dgm:pt>
    <dgm:pt modelId="{523A9C2F-8F73-430B-B205-641F0B8A1587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400" dirty="0"/>
            <a:t>Scholarships &amp; bursaries</a:t>
          </a:r>
        </a:p>
      </dgm:t>
    </dgm:pt>
    <dgm:pt modelId="{D9BDD98A-FC9F-4F7F-9975-A525AFAED332}" type="parTrans" cxnId="{7F8DA3D8-ADD7-4FD0-98CA-EDB509B5B150}">
      <dgm:prSet/>
      <dgm:spPr/>
      <dgm:t>
        <a:bodyPr/>
        <a:lstStyle/>
        <a:p>
          <a:endParaRPr lang="en-GB" sz="1600"/>
        </a:p>
      </dgm:t>
    </dgm:pt>
    <dgm:pt modelId="{0A5328C9-07AB-4F7F-9862-16A0C669D333}" type="sibTrans" cxnId="{7F8DA3D8-ADD7-4FD0-98CA-EDB509B5B150}">
      <dgm:prSet/>
      <dgm:spPr/>
      <dgm:t>
        <a:bodyPr/>
        <a:lstStyle/>
        <a:p>
          <a:endParaRPr lang="en-GB" sz="1600"/>
        </a:p>
      </dgm:t>
    </dgm:pt>
    <dgm:pt modelId="{80C9B682-4EA2-4F36-9B13-C3A80967AECB}">
      <dgm:prSet phldrT="[Text]" custT="1"/>
      <dgm:spPr/>
      <dgm:t>
        <a:bodyPr/>
        <a:lstStyle/>
        <a:p>
          <a:r>
            <a:rPr lang="en-GB" sz="2400" dirty="0"/>
            <a:t>Bursaries and scholarships</a:t>
          </a:r>
        </a:p>
      </dgm:t>
    </dgm:pt>
    <dgm:pt modelId="{634D6D95-FD20-4642-9FD3-D98B3600FEB9}" type="parTrans" cxnId="{1525BBE3-C332-43A2-8468-E2F8431BE32F}">
      <dgm:prSet/>
      <dgm:spPr/>
      <dgm:t>
        <a:bodyPr/>
        <a:lstStyle/>
        <a:p>
          <a:endParaRPr lang="en-GB" sz="1600"/>
        </a:p>
      </dgm:t>
    </dgm:pt>
    <dgm:pt modelId="{4E034D66-FAB6-46D9-8F18-26A3FD70E4BD}" type="sibTrans" cxnId="{1525BBE3-C332-43A2-8468-E2F8431BE32F}">
      <dgm:prSet/>
      <dgm:spPr/>
      <dgm:t>
        <a:bodyPr/>
        <a:lstStyle/>
        <a:p>
          <a:endParaRPr lang="en-GB" sz="1600"/>
        </a:p>
      </dgm:t>
    </dgm:pt>
    <dgm:pt modelId="{98FEB550-8838-4799-8043-809A91422CAC}">
      <dgm:prSet phldrT="[Text]" custT="1"/>
      <dgm:spPr/>
      <dgm:t>
        <a:bodyPr/>
        <a:lstStyle/>
        <a:p>
          <a:r>
            <a:rPr lang="en-GB" sz="2400" dirty="0"/>
            <a:t>Own funding</a:t>
          </a:r>
        </a:p>
      </dgm:t>
    </dgm:pt>
    <dgm:pt modelId="{DBFA6DBB-2D5D-4E84-8D8C-C78FB3123DE6}" type="parTrans" cxnId="{4353BB25-F18C-4004-92F3-2E229BE2D294}">
      <dgm:prSet/>
      <dgm:spPr/>
      <dgm:t>
        <a:bodyPr/>
        <a:lstStyle/>
        <a:p>
          <a:endParaRPr lang="en-GB" sz="1600"/>
        </a:p>
      </dgm:t>
    </dgm:pt>
    <dgm:pt modelId="{2797B401-3B2C-4BBB-A651-11A98D031B46}" type="sibTrans" cxnId="{4353BB25-F18C-4004-92F3-2E229BE2D294}">
      <dgm:prSet/>
      <dgm:spPr/>
      <dgm:t>
        <a:bodyPr/>
        <a:lstStyle/>
        <a:p>
          <a:endParaRPr lang="en-GB" sz="1600"/>
        </a:p>
      </dgm:t>
    </dgm:pt>
    <dgm:pt modelId="{02AF61CC-9727-401B-ACEF-0A8D180BDE48}">
      <dgm:prSet phldrT="[Text]" custT="1"/>
      <dgm:spPr>
        <a:solidFill>
          <a:schemeClr val="accent3"/>
        </a:solidFill>
      </dgm:spPr>
      <dgm:t>
        <a:bodyPr/>
        <a:lstStyle/>
        <a:p>
          <a:pPr algn="ctr"/>
          <a:r>
            <a:rPr lang="en-GB" sz="2400" dirty="0"/>
            <a:t>Own funding</a:t>
          </a:r>
        </a:p>
      </dgm:t>
    </dgm:pt>
    <dgm:pt modelId="{E8C8D1D2-0CAC-4875-A7CC-97C555A4BA7C}" type="parTrans" cxnId="{B9C31C7D-A712-41E1-9291-AF8794E04800}">
      <dgm:prSet/>
      <dgm:spPr/>
      <dgm:t>
        <a:bodyPr/>
        <a:lstStyle/>
        <a:p>
          <a:endParaRPr lang="en-GB" sz="1600"/>
        </a:p>
      </dgm:t>
    </dgm:pt>
    <dgm:pt modelId="{1086961C-449E-4B91-A709-9C142449B712}" type="sibTrans" cxnId="{B9C31C7D-A712-41E1-9291-AF8794E04800}">
      <dgm:prSet/>
      <dgm:spPr/>
      <dgm:t>
        <a:bodyPr/>
        <a:lstStyle/>
        <a:p>
          <a:endParaRPr lang="en-GB" sz="1600"/>
        </a:p>
      </dgm:t>
    </dgm:pt>
    <dgm:pt modelId="{53E9D315-FEBE-4C33-A39B-879E241EAB8C}" type="pres">
      <dgm:prSet presAssocID="{EAD497AD-77F1-4691-B4A9-3DD2960C497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A58C5CD1-989C-4707-8885-BC9CE63B4762}" type="pres">
      <dgm:prSet presAssocID="{9A37C390-5DED-4CD2-A693-59347EFC67F0}" presName="compNode" presStyleCnt="0"/>
      <dgm:spPr/>
    </dgm:pt>
    <dgm:pt modelId="{CE850EB0-92E2-4FA9-A6DC-133503C00C94}" type="pres">
      <dgm:prSet presAssocID="{9A37C390-5DED-4CD2-A693-59347EFC67F0}" presName="aNode" presStyleLbl="bgShp" presStyleIdx="0" presStyleCnt="2"/>
      <dgm:spPr/>
      <dgm:t>
        <a:bodyPr/>
        <a:lstStyle/>
        <a:p>
          <a:endParaRPr lang="en-GB"/>
        </a:p>
      </dgm:t>
    </dgm:pt>
    <dgm:pt modelId="{F87489EF-C2BF-41AC-9A6F-370428FAA561}" type="pres">
      <dgm:prSet presAssocID="{9A37C390-5DED-4CD2-A693-59347EFC67F0}" presName="textNode" presStyleLbl="bgShp" presStyleIdx="0" presStyleCnt="2"/>
      <dgm:spPr/>
      <dgm:t>
        <a:bodyPr/>
        <a:lstStyle/>
        <a:p>
          <a:endParaRPr lang="en-GB"/>
        </a:p>
      </dgm:t>
    </dgm:pt>
    <dgm:pt modelId="{0952DD43-FEF1-4456-8D2F-FF5631E58257}" type="pres">
      <dgm:prSet presAssocID="{9A37C390-5DED-4CD2-A693-59347EFC67F0}" presName="compChildNode" presStyleCnt="0"/>
      <dgm:spPr/>
    </dgm:pt>
    <dgm:pt modelId="{2BA0E149-14ED-47B0-B974-37BB1A0D443B}" type="pres">
      <dgm:prSet presAssocID="{9A37C390-5DED-4CD2-A693-59347EFC67F0}" presName="theInnerList" presStyleCnt="0"/>
      <dgm:spPr/>
    </dgm:pt>
    <dgm:pt modelId="{B67F727B-55FD-4AB0-9180-C67D6E557EEE}" type="pres">
      <dgm:prSet presAssocID="{5E1A110E-1684-4A1E-8544-3C596AD82C7C}" presName="child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2ECA11C-448C-4A01-9574-FFEDD473F490}" type="pres">
      <dgm:prSet presAssocID="{5E1A110E-1684-4A1E-8544-3C596AD82C7C}" presName="aSpace2" presStyleCnt="0"/>
      <dgm:spPr/>
    </dgm:pt>
    <dgm:pt modelId="{CAC5D1A5-1D88-4111-9654-798007726F75}" type="pres">
      <dgm:prSet presAssocID="{523A9C2F-8F73-430B-B205-641F0B8A1587}" presName="child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662974-394B-427C-A9DD-D47F64EE3F0A}" type="pres">
      <dgm:prSet presAssocID="{523A9C2F-8F73-430B-B205-641F0B8A1587}" presName="aSpace2" presStyleCnt="0"/>
      <dgm:spPr/>
    </dgm:pt>
    <dgm:pt modelId="{33754D9D-0D19-42EC-A547-E527F967C940}" type="pres">
      <dgm:prSet presAssocID="{02AF61CC-9727-401B-ACEF-0A8D180BDE48}" presName="child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A68241-4D42-4C3C-B924-0CE82D10844A}" type="pres">
      <dgm:prSet presAssocID="{9A37C390-5DED-4CD2-A693-59347EFC67F0}" presName="aSpace" presStyleCnt="0"/>
      <dgm:spPr/>
    </dgm:pt>
    <dgm:pt modelId="{B83FA681-4F94-4ADB-9838-94FF57F7DCA8}" type="pres">
      <dgm:prSet presAssocID="{4BA19BC3-D2C8-410F-824C-1E947EFB29A8}" presName="compNode" presStyleCnt="0"/>
      <dgm:spPr/>
    </dgm:pt>
    <dgm:pt modelId="{BAD96414-7F36-4AB5-89A6-725FB6FB262F}" type="pres">
      <dgm:prSet presAssocID="{4BA19BC3-D2C8-410F-824C-1E947EFB29A8}" presName="aNode" presStyleLbl="bgShp" presStyleIdx="1" presStyleCnt="2"/>
      <dgm:spPr/>
      <dgm:t>
        <a:bodyPr/>
        <a:lstStyle/>
        <a:p>
          <a:endParaRPr lang="en-GB"/>
        </a:p>
      </dgm:t>
    </dgm:pt>
    <dgm:pt modelId="{E3379AC4-6D22-4185-A7F6-83D58BD42FF0}" type="pres">
      <dgm:prSet presAssocID="{4BA19BC3-D2C8-410F-824C-1E947EFB29A8}" presName="textNode" presStyleLbl="bgShp" presStyleIdx="1" presStyleCnt="2"/>
      <dgm:spPr/>
      <dgm:t>
        <a:bodyPr/>
        <a:lstStyle/>
        <a:p>
          <a:endParaRPr lang="en-GB"/>
        </a:p>
      </dgm:t>
    </dgm:pt>
    <dgm:pt modelId="{DC5CCBC1-8CE2-42F1-BDA8-806CF6D3B41D}" type="pres">
      <dgm:prSet presAssocID="{4BA19BC3-D2C8-410F-824C-1E947EFB29A8}" presName="compChildNode" presStyleCnt="0"/>
      <dgm:spPr/>
    </dgm:pt>
    <dgm:pt modelId="{BEAAE31E-9DCF-41CA-97E2-F7AB17984F69}" type="pres">
      <dgm:prSet presAssocID="{4BA19BC3-D2C8-410F-824C-1E947EFB29A8}" presName="theInnerList" presStyleCnt="0"/>
      <dgm:spPr/>
    </dgm:pt>
    <dgm:pt modelId="{546F42B7-8804-42F1-8A4B-F1DCD0076822}" type="pres">
      <dgm:prSet presAssocID="{F0EC0048-8B37-44AE-AD9E-6054ABAE6D2C}" presName="child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9E4166C-AE23-4C0E-9D52-1037B044AF28}" type="pres">
      <dgm:prSet presAssocID="{F0EC0048-8B37-44AE-AD9E-6054ABAE6D2C}" presName="aSpace2" presStyleCnt="0"/>
      <dgm:spPr/>
    </dgm:pt>
    <dgm:pt modelId="{27DF8868-4C11-4957-A253-B9B13E754113}" type="pres">
      <dgm:prSet presAssocID="{35116803-6454-464F-83F1-923AF4FD893F}" presName="child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B8E3C59-2A0D-45D0-871D-077866AB1A2E}" type="pres">
      <dgm:prSet presAssocID="{35116803-6454-464F-83F1-923AF4FD893F}" presName="aSpace2" presStyleCnt="0"/>
      <dgm:spPr/>
    </dgm:pt>
    <dgm:pt modelId="{84CA37F0-6498-4F13-95AC-74F6CD284071}" type="pres">
      <dgm:prSet presAssocID="{80C9B682-4EA2-4F36-9B13-C3A80967AECB}" presName="child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40341D-B41F-4AB7-8402-2449A6C538BD}" type="pres">
      <dgm:prSet presAssocID="{80C9B682-4EA2-4F36-9B13-C3A80967AECB}" presName="aSpace2" presStyleCnt="0"/>
      <dgm:spPr/>
    </dgm:pt>
    <dgm:pt modelId="{A0D9AC7E-D9D3-4FC6-BD71-2FA8E180F8BD}" type="pres">
      <dgm:prSet presAssocID="{98FEB550-8838-4799-8043-809A91422CAC}" presName="child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F126315-994C-49F6-B76D-B41139BACDDB}" srcId="{EAD497AD-77F1-4691-B4A9-3DD2960C497F}" destId="{9A37C390-5DED-4CD2-A693-59347EFC67F0}" srcOrd="0" destOrd="0" parTransId="{44C01661-D8BB-4951-928A-7F12E3370F0A}" sibTransId="{48C70401-43CC-407F-94E2-452023BC6120}"/>
    <dgm:cxn modelId="{AEEEBCAE-2516-457F-99AA-858E7BE586B7}" type="presOf" srcId="{F0EC0048-8B37-44AE-AD9E-6054ABAE6D2C}" destId="{546F42B7-8804-42F1-8A4B-F1DCD0076822}" srcOrd="0" destOrd="0" presId="urn:microsoft.com/office/officeart/2005/8/layout/lProcess2"/>
    <dgm:cxn modelId="{1525BBE3-C332-43A2-8468-E2F8431BE32F}" srcId="{4BA19BC3-D2C8-410F-824C-1E947EFB29A8}" destId="{80C9B682-4EA2-4F36-9B13-C3A80967AECB}" srcOrd="2" destOrd="0" parTransId="{634D6D95-FD20-4642-9FD3-D98B3600FEB9}" sibTransId="{4E034D66-FAB6-46D9-8F18-26A3FD70E4BD}"/>
    <dgm:cxn modelId="{64912BE2-69CE-4DCC-A2E1-AD892F05BA02}" type="presOf" srcId="{9A37C390-5DED-4CD2-A693-59347EFC67F0}" destId="{CE850EB0-92E2-4FA9-A6DC-133503C00C94}" srcOrd="0" destOrd="0" presId="urn:microsoft.com/office/officeart/2005/8/layout/lProcess2"/>
    <dgm:cxn modelId="{B26D2CB4-B0EB-417D-B390-CD2FD3A2168B}" type="presOf" srcId="{35116803-6454-464F-83F1-923AF4FD893F}" destId="{27DF8868-4C11-4957-A253-B9B13E754113}" srcOrd="0" destOrd="0" presId="urn:microsoft.com/office/officeart/2005/8/layout/lProcess2"/>
    <dgm:cxn modelId="{F95B0EF5-7BA1-4862-BCF6-CA46F13744AB}" type="presOf" srcId="{80C9B682-4EA2-4F36-9B13-C3A80967AECB}" destId="{84CA37F0-6498-4F13-95AC-74F6CD284071}" srcOrd="0" destOrd="0" presId="urn:microsoft.com/office/officeart/2005/8/layout/lProcess2"/>
    <dgm:cxn modelId="{6700A52F-ED0A-47B9-B2C0-62F2351734FC}" srcId="{4BA19BC3-D2C8-410F-824C-1E947EFB29A8}" destId="{35116803-6454-464F-83F1-923AF4FD893F}" srcOrd="1" destOrd="0" parTransId="{FA51D647-4048-4BB2-A2BD-8F53B246F783}" sibTransId="{6A1EAC6F-A091-485B-A00D-5723B2494DD1}"/>
    <dgm:cxn modelId="{B9C31C7D-A712-41E1-9291-AF8794E04800}" srcId="{9A37C390-5DED-4CD2-A693-59347EFC67F0}" destId="{02AF61CC-9727-401B-ACEF-0A8D180BDE48}" srcOrd="2" destOrd="0" parTransId="{E8C8D1D2-0CAC-4875-A7CC-97C555A4BA7C}" sibTransId="{1086961C-449E-4B91-A709-9C142449B712}"/>
    <dgm:cxn modelId="{6FCD7FD1-E075-45AB-914C-B6E57C3CA80B}" type="presOf" srcId="{9A37C390-5DED-4CD2-A693-59347EFC67F0}" destId="{F87489EF-C2BF-41AC-9A6F-370428FAA561}" srcOrd="1" destOrd="0" presId="urn:microsoft.com/office/officeart/2005/8/layout/lProcess2"/>
    <dgm:cxn modelId="{4353BB25-F18C-4004-92F3-2E229BE2D294}" srcId="{4BA19BC3-D2C8-410F-824C-1E947EFB29A8}" destId="{98FEB550-8838-4799-8043-809A91422CAC}" srcOrd="3" destOrd="0" parTransId="{DBFA6DBB-2D5D-4E84-8D8C-C78FB3123DE6}" sibTransId="{2797B401-3B2C-4BBB-A651-11A98D031B46}"/>
    <dgm:cxn modelId="{F04D39C5-F363-44D1-A1CE-930F86DFC1E2}" type="presOf" srcId="{EAD497AD-77F1-4691-B4A9-3DD2960C497F}" destId="{53E9D315-FEBE-4C33-A39B-879E241EAB8C}" srcOrd="0" destOrd="0" presId="urn:microsoft.com/office/officeart/2005/8/layout/lProcess2"/>
    <dgm:cxn modelId="{9D3A774F-9794-4972-A4EB-1A662CDE1236}" srcId="{EAD497AD-77F1-4691-B4A9-3DD2960C497F}" destId="{4BA19BC3-D2C8-410F-824C-1E947EFB29A8}" srcOrd="1" destOrd="0" parTransId="{64B0BC6E-9ED9-4FFD-9FEF-B296A03622E4}" sibTransId="{CDDCE44B-D352-4206-84E9-76CFD4AE1C7A}"/>
    <dgm:cxn modelId="{8C16031B-873D-48F7-A9B3-3C882A610EBC}" type="presOf" srcId="{02AF61CC-9727-401B-ACEF-0A8D180BDE48}" destId="{33754D9D-0D19-42EC-A547-E527F967C940}" srcOrd="0" destOrd="0" presId="urn:microsoft.com/office/officeart/2005/8/layout/lProcess2"/>
    <dgm:cxn modelId="{2F7D33D6-30EB-4B7D-B6F3-A2592016A56E}" type="presOf" srcId="{4BA19BC3-D2C8-410F-824C-1E947EFB29A8}" destId="{BAD96414-7F36-4AB5-89A6-725FB6FB262F}" srcOrd="0" destOrd="0" presId="urn:microsoft.com/office/officeart/2005/8/layout/lProcess2"/>
    <dgm:cxn modelId="{04A8DB51-D563-406D-AA47-208187C255B9}" type="presOf" srcId="{98FEB550-8838-4799-8043-809A91422CAC}" destId="{A0D9AC7E-D9D3-4FC6-BD71-2FA8E180F8BD}" srcOrd="0" destOrd="0" presId="urn:microsoft.com/office/officeart/2005/8/layout/lProcess2"/>
    <dgm:cxn modelId="{58C53FF3-6043-4065-A922-F08B38CC5498}" type="presOf" srcId="{523A9C2F-8F73-430B-B205-641F0B8A1587}" destId="{CAC5D1A5-1D88-4111-9654-798007726F75}" srcOrd="0" destOrd="0" presId="urn:microsoft.com/office/officeart/2005/8/layout/lProcess2"/>
    <dgm:cxn modelId="{2310BDF0-3497-4088-B671-0D24F8D644A3}" srcId="{9A37C390-5DED-4CD2-A693-59347EFC67F0}" destId="{5E1A110E-1684-4A1E-8544-3C596AD82C7C}" srcOrd="0" destOrd="0" parTransId="{A94DFB6F-ABD8-4DFF-A24F-2F9DF4B39A30}" sibTransId="{B3124148-2DB9-4F63-8AEF-EF9F2F01486A}"/>
    <dgm:cxn modelId="{52642A4E-E32A-4551-B5C1-8680875907EC}" type="presOf" srcId="{5E1A110E-1684-4A1E-8544-3C596AD82C7C}" destId="{B67F727B-55FD-4AB0-9180-C67D6E557EEE}" srcOrd="0" destOrd="0" presId="urn:microsoft.com/office/officeart/2005/8/layout/lProcess2"/>
    <dgm:cxn modelId="{7F8DA3D8-ADD7-4FD0-98CA-EDB509B5B150}" srcId="{9A37C390-5DED-4CD2-A693-59347EFC67F0}" destId="{523A9C2F-8F73-430B-B205-641F0B8A1587}" srcOrd="1" destOrd="0" parTransId="{D9BDD98A-FC9F-4F7F-9975-A525AFAED332}" sibTransId="{0A5328C9-07AB-4F7F-9862-16A0C669D333}"/>
    <dgm:cxn modelId="{0E3EF3B0-257F-4CA7-A914-3BA6B3FA6667}" type="presOf" srcId="{4BA19BC3-D2C8-410F-824C-1E947EFB29A8}" destId="{E3379AC4-6D22-4185-A7F6-83D58BD42FF0}" srcOrd="1" destOrd="0" presId="urn:microsoft.com/office/officeart/2005/8/layout/lProcess2"/>
    <dgm:cxn modelId="{A498B521-4EFC-4304-97C5-B1BB723D7759}" srcId="{4BA19BC3-D2C8-410F-824C-1E947EFB29A8}" destId="{F0EC0048-8B37-44AE-AD9E-6054ABAE6D2C}" srcOrd="0" destOrd="0" parTransId="{2882D7BE-7659-4E0D-9226-72D1D3644527}" sibTransId="{4FC5A7AF-6957-4A29-B6E8-4F42C8310472}"/>
    <dgm:cxn modelId="{5BC413EA-ADC2-44F3-B4C5-15B37D643780}" type="presParOf" srcId="{53E9D315-FEBE-4C33-A39B-879E241EAB8C}" destId="{A58C5CD1-989C-4707-8885-BC9CE63B4762}" srcOrd="0" destOrd="0" presId="urn:microsoft.com/office/officeart/2005/8/layout/lProcess2"/>
    <dgm:cxn modelId="{DCA18081-B033-4243-B1CB-626DB016D224}" type="presParOf" srcId="{A58C5CD1-989C-4707-8885-BC9CE63B4762}" destId="{CE850EB0-92E2-4FA9-A6DC-133503C00C94}" srcOrd="0" destOrd="0" presId="urn:microsoft.com/office/officeart/2005/8/layout/lProcess2"/>
    <dgm:cxn modelId="{568BBA42-52EE-4FE9-AAE2-5F035F1C3060}" type="presParOf" srcId="{A58C5CD1-989C-4707-8885-BC9CE63B4762}" destId="{F87489EF-C2BF-41AC-9A6F-370428FAA561}" srcOrd="1" destOrd="0" presId="urn:microsoft.com/office/officeart/2005/8/layout/lProcess2"/>
    <dgm:cxn modelId="{5B424C7F-F819-4886-8925-2D945240FB29}" type="presParOf" srcId="{A58C5CD1-989C-4707-8885-BC9CE63B4762}" destId="{0952DD43-FEF1-4456-8D2F-FF5631E58257}" srcOrd="2" destOrd="0" presId="urn:microsoft.com/office/officeart/2005/8/layout/lProcess2"/>
    <dgm:cxn modelId="{BBD66FEA-1B19-4B9F-B353-D31606C64EF9}" type="presParOf" srcId="{0952DD43-FEF1-4456-8D2F-FF5631E58257}" destId="{2BA0E149-14ED-47B0-B974-37BB1A0D443B}" srcOrd="0" destOrd="0" presId="urn:microsoft.com/office/officeart/2005/8/layout/lProcess2"/>
    <dgm:cxn modelId="{E2BF631E-73B3-4900-A7E1-484D36D65F4A}" type="presParOf" srcId="{2BA0E149-14ED-47B0-B974-37BB1A0D443B}" destId="{B67F727B-55FD-4AB0-9180-C67D6E557EEE}" srcOrd="0" destOrd="0" presId="urn:microsoft.com/office/officeart/2005/8/layout/lProcess2"/>
    <dgm:cxn modelId="{E37A8D59-808D-4A8E-9917-D720608ADCFA}" type="presParOf" srcId="{2BA0E149-14ED-47B0-B974-37BB1A0D443B}" destId="{92ECA11C-448C-4A01-9574-FFEDD473F490}" srcOrd="1" destOrd="0" presId="urn:microsoft.com/office/officeart/2005/8/layout/lProcess2"/>
    <dgm:cxn modelId="{BE308B0B-5D88-4C69-99ED-D3B749B98777}" type="presParOf" srcId="{2BA0E149-14ED-47B0-B974-37BB1A0D443B}" destId="{CAC5D1A5-1D88-4111-9654-798007726F75}" srcOrd="2" destOrd="0" presId="urn:microsoft.com/office/officeart/2005/8/layout/lProcess2"/>
    <dgm:cxn modelId="{CEDDD7D2-2ABF-430A-A235-A3F79D84CA64}" type="presParOf" srcId="{2BA0E149-14ED-47B0-B974-37BB1A0D443B}" destId="{F5662974-394B-427C-A9DD-D47F64EE3F0A}" srcOrd="3" destOrd="0" presId="urn:microsoft.com/office/officeart/2005/8/layout/lProcess2"/>
    <dgm:cxn modelId="{A3F12F6B-51A6-481C-9F70-5049DF8F423A}" type="presParOf" srcId="{2BA0E149-14ED-47B0-B974-37BB1A0D443B}" destId="{33754D9D-0D19-42EC-A547-E527F967C940}" srcOrd="4" destOrd="0" presId="urn:microsoft.com/office/officeart/2005/8/layout/lProcess2"/>
    <dgm:cxn modelId="{1916C2BC-7B5D-4621-A1F2-29BB27367DF9}" type="presParOf" srcId="{53E9D315-FEBE-4C33-A39B-879E241EAB8C}" destId="{E8A68241-4D42-4C3C-B924-0CE82D10844A}" srcOrd="1" destOrd="0" presId="urn:microsoft.com/office/officeart/2005/8/layout/lProcess2"/>
    <dgm:cxn modelId="{45CACBEF-9D97-4EF7-8546-4BD98188A088}" type="presParOf" srcId="{53E9D315-FEBE-4C33-A39B-879E241EAB8C}" destId="{B83FA681-4F94-4ADB-9838-94FF57F7DCA8}" srcOrd="2" destOrd="0" presId="urn:microsoft.com/office/officeart/2005/8/layout/lProcess2"/>
    <dgm:cxn modelId="{D140268F-27E9-47FF-AA2B-3E49407FFEF1}" type="presParOf" srcId="{B83FA681-4F94-4ADB-9838-94FF57F7DCA8}" destId="{BAD96414-7F36-4AB5-89A6-725FB6FB262F}" srcOrd="0" destOrd="0" presId="urn:microsoft.com/office/officeart/2005/8/layout/lProcess2"/>
    <dgm:cxn modelId="{F51C5421-1428-4B7E-A1DA-F09D93F96A15}" type="presParOf" srcId="{B83FA681-4F94-4ADB-9838-94FF57F7DCA8}" destId="{E3379AC4-6D22-4185-A7F6-83D58BD42FF0}" srcOrd="1" destOrd="0" presId="urn:microsoft.com/office/officeart/2005/8/layout/lProcess2"/>
    <dgm:cxn modelId="{FABAF584-93B1-4D5B-8535-548C335C1366}" type="presParOf" srcId="{B83FA681-4F94-4ADB-9838-94FF57F7DCA8}" destId="{DC5CCBC1-8CE2-42F1-BDA8-806CF6D3B41D}" srcOrd="2" destOrd="0" presId="urn:microsoft.com/office/officeart/2005/8/layout/lProcess2"/>
    <dgm:cxn modelId="{4EA8B269-A46E-4B17-8FDD-0E1AAC0D47EF}" type="presParOf" srcId="{DC5CCBC1-8CE2-42F1-BDA8-806CF6D3B41D}" destId="{BEAAE31E-9DCF-41CA-97E2-F7AB17984F69}" srcOrd="0" destOrd="0" presId="urn:microsoft.com/office/officeart/2005/8/layout/lProcess2"/>
    <dgm:cxn modelId="{145F763B-B6DD-4FC7-A954-3733CAA4007E}" type="presParOf" srcId="{BEAAE31E-9DCF-41CA-97E2-F7AB17984F69}" destId="{546F42B7-8804-42F1-8A4B-F1DCD0076822}" srcOrd="0" destOrd="0" presId="urn:microsoft.com/office/officeart/2005/8/layout/lProcess2"/>
    <dgm:cxn modelId="{574DEAC9-3B99-458C-A454-3F43BB8ADEA3}" type="presParOf" srcId="{BEAAE31E-9DCF-41CA-97E2-F7AB17984F69}" destId="{E9E4166C-AE23-4C0E-9D52-1037B044AF28}" srcOrd="1" destOrd="0" presId="urn:microsoft.com/office/officeart/2005/8/layout/lProcess2"/>
    <dgm:cxn modelId="{CC40E2B7-4DBF-40B7-91E5-0FBE9EFFF15F}" type="presParOf" srcId="{BEAAE31E-9DCF-41CA-97E2-F7AB17984F69}" destId="{27DF8868-4C11-4957-A253-B9B13E754113}" srcOrd="2" destOrd="0" presId="urn:microsoft.com/office/officeart/2005/8/layout/lProcess2"/>
    <dgm:cxn modelId="{C2B97585-6B0C-4A5D-BECD-AC5F9CD6E6CF}" type="presParOf" srcId="{BEAAE31E-9DCF-41CA-97E2-F7AB17984F69}" destId="{6B8E3C59-2A0D-45D0-871D-077866AB1A2E}" srcOrd="3" destOrd="0" presId="urn:microsoft.com/office/officeart/2005/8/layout/lProcess2"/>
    <dgm:cxn modelId="{083E31BA-8EB2-4548-8822-79B94AB98169}" type="presParOf" srcId="{BEAAE31E-9DCF-41CA-97E2-F7AB17984F69}" destId="{84CA37F0-6498-4F13-95AC-74F6CD284071}" srcOrd="4" destOrd="0" presId="urn:microsoft.com/office/officeart/2005/8/layout/lProcess2"/>
    <dgm:cxn modelId="{A35195C3-5C79-4319-911A-D2134FB2A14F}" type="presParOf" srcId="{BEAAE31E-9DCF-41CA-97E2-F7AB17984F69}" destId="{9940341D-B41F-4AB7-8402-2449A6C538BD}" srcOrd="5" destOrd="0" presId="urn:microsoft.com/office/officeart/2005/8/layout/lProcess2"/>
    <dgm:cxn modelId="{E4170270-C90A-40E7-8B0B-897B3022AB6E}" type="presParOf" srcId="{BEAAE31E-9DCF-41CA-97E2-F7AB17984F69}" destId="{A0D9AC7E-D9D3-4FC6-BD71-2FA8E180F8BD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AD497AD-77F1-4691-B4A9-3DD2960C497F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A37C390-5DED-4CD2-A693-59347EFC67F0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GB" sz="3600" dirty="0">
              <a:solidFill>
                <a:schemeClr val="bg1"/>
              </a:solidFill>
            </a:rPr>
            <a:t>Tuition fees</a:t>
          </a:r>
        </a:p>
      </dgm:t>
    </dgm:pt>
    <dgm:pt modelId="{44C01661-D8BB-4951-928A-7F12E3370F0A}" type="parTrans" cxnId="{BF126315-994C-49F6-B76D-B41139BACDDB}">
      <dgm:prSet/>
      <dgm:spPr/>
      <dgm:t>
        <a:bodyPr/>
        <a:lstStyle/>
        <a:p>
          <a:endParaRPr lang="en-GB" sz="1600"/>
        </a:p>
      </dgm:t>
    </dgm:pt>
    <dgm:pt modelId="{48C70401-43CC-407F-94E2-452023BC6120}" type="sibTrans" cxnId="{BF126315-994C-49F6-B76D-B41139BACDDB}">
      <dgm:prSet/>
      <dgm:spPr/>
      <dgm:t>
        <a:bodyPr/>
        <a:lstStyle/>
        <a:p>
          <a:endParaRPr lang="en-GB" sz="1600"/>
        </a:p>
      </dgm:t>
    </dgm:pt>
    <dgm:pt modelId="{4BA19BC3-D2C8-410F-824C-1E947EFB29A8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3600" dirty="0">
              <a:solidFill>
                <a:schemeClr val="bg1"/>
              </a:solidFill>
            </a:rPr>
            <a:t>Everyday spending</a:t>
          </a:r>
        </a:p>
      </dgm:t>
    </dgm:pt>
    <dgm:pt modelId="{64B0BC6E-9ED9-4FFD-9FEF-B296A03622E4}" type="parTrans" cxnId="{9D3A774F-9794-4972-A4EB-1A662CDE1236}">
      <dgm:prSet/>
      <dgm:spPr/>
      <dgm:t>
        <a:bodyPr/>
        <a:lstStyle/>
        <a:p>
          <a:endParaRPr lang="en-GB" sz="1600"/>
        </a:p>
      </dgm:t>
    </dgm:pt>
    <dgm:pt modelId="{CDDCE44B-D352-4206-84E9-76CFD4AE1C7A}" type="sibTrans" cxnId="{9D3A774F-9794-4972-A4EB-1A662CDE1236}">
      <dgm:prSet/>
      <dgm:spPr/>
      <dgm:t>
        <a:bodyPr/>
        <a:lstStyle/>
        <a:p>
          <a:endParaRPr lang="en-GB" sz="1600"/>
        </a:p>
      </dgm:t>
    </dgm:pt>
    <dgm:pt modelId="{F0EC0048-8B37-44AE-AD9E-6054ABAE6D2C}">
      <dgm:prSet phldrT="[Text]" custT="1"/>
      <dgm:spPr/>
      <dgm:t>
        <a:bodyPr/>
        <a:lstStyle/>
        <a:p>
          <a:r>
            <a:rPr lang="en-GB" sz="2400" dirty="0"/>
            <a:t>Maintenance loan</a:t>
          </a:r>
        </a:p>
      </dgm:t>
    </dgm:pt>
    <dgm:pt modelId="{2882D7BE-7659-4E0D-9226-72D1D3644527}" type="parTrans" cxnId="{A498B521-4EFC-4304-97C5-B1BB723D7759}">
      <dgm:prSet/>
      <dgm:spPr/>
      <dgm:t>
        <a:bodyPr/>
        <a:lstStyle/>
        <a:p>
          <a:endParaRPr lang="en-GB" sz="1600"/>
        </a:p>
      </dgm:t>
    </dgm:pt>
    <dgm:pt modelId="{4FC5A7AF-6957-4A29-B6E8-4F42C8310472}" type="sibTrans" cxnId="{A498B521-4EFC-4304-97C5-B1BB723D7759}">
      <dgm:prSet/>
      <dgm:spPr/>
      <dgm:t>
        <a:bodyPr/>
        <a:lstStyle/>
        <a:p>
          <a:endParaRPr lang="en-GB" sz="1600"/>
        </a:p>
      </dgm:t>
    </dgm:pt>
    <dgm:pt modelId="{35116803-6454-464F-83F1-923AF4FD893F}">
      <dgm:prSet phldrT="[Text]" custT="1"/>
      <dgm:spPr/>
      <dgm:t>
        <a:bodyPr/>
        <a:lstStyle/>
        <a:p>
          <a:pPr algn="ctr"/>
          <a:r>
            <a:rPr lang="en-GB" sz="2400" dirty="0"/>
            <a:t>Extra support for students with disabilities &amp; carers)</a:t>
          </a:r>
        </a:p>
      </dgm:t>
    </dgm:pt>
    <dgm:pt modelId="{FA51D647-4048-4BB2-A2BD-8F53B246F783}" type="parTrans" cxnId="{6700A52F-ED0A-47B9-B2C0-62F2351734FC}">
      <dgm:prSet/>
      <dgm:spPr/>
      <dgm:t>
        <a:bodyPr/>
        <a:lstStyle/>
        <a:p>
          <a:endParaRPr lang="en-GB" sz="1600"/>
        </a:p>
      </dgm:t>
    </dgm:pt>
    <dgm:pt modelId="{6A1EAC6F-A091-485B-A00D-5723B2494DD1}" type="sibTrans" cxnId="{6700A52F-ED0A-47B9-B2C0-62F2351734FC}">
      <dgm:prSet/>
      <dgm:spPr/>
      <dgm:t>
        <a:bodyPr/>
        <a:lstStyle/>
        <a:p>
          <a:endParaRPr lang="en-GB" sz="1600"/>
        </a:p>
      </dgm:t>
    </dgm:pt>
    <dgm:pt modelId="{5E1A110E-1684-4A1E-8544-3C596AD82C7C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400" dirty="0"/>
            <a:t>Tuition fee loan</a:t>
          </a:r>
        </a:p>
      </dgm:t>
    </dgm:pt>
    <dgm:pt modelId="{A94DFB6F-ABD8-4DFF-A24F-2F9DF4B39A30}" type="parTrans" cxnId="{2310BDF0-3497-4088-B671-0D24F8D644A3}">
      <dgm:prSet/>
      <dgm:spPr/>
      <dgm:t>
        <a:bodyPr/>
        <a:lstStyle/>
        <a:p>
          <a:endParaRPr lang="en-GB" sz="1600"/>
        </a:p>
      </dgm:t>
    </dgm:pt>
    <dgm:pt modelId="{B3124148-2DB9-4F63-8AEF-EF9F2F01486A}" type="sibTrans" cxnId="{2310BDF0-3497-4088-B671-0D24F8D644A3}">
      <dgm:prSet/>
      <dgm:spPr/>
      <dgm:t>
        <a:bodyPr/>
        <a:lstStyle/>
        <a:p>
          <a:endParaRPr lang="en-GB" sz="1600"/>
        </a:p>
      </dgm:t>
    </dgm:pt>
    <dgm:pt modelId="{523A9C2F-8F73-430B-B205-641F0B8A1587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400" dirty="0"/>
            <a:t>Scholarships &amp; bursaries</a:t>
          </a:r>
        </a:p>
      </dgm:t>
    </dgm:pt>
    <dgm:pt modelId="{D9BDD98A-FC9F-4F7F-9975-A525AFAED332}" type="parTrans" cxnId="{7F8DA3D8-ADD7-4FD0-98CA-EDB509B5B150}">
      <dgm:prSet/>
      <dgm:spPr/>
      <dgm:t>
        <a:bodyPr/>
        <a:lstStyle/>
        <a:p>
          <a:endParaRPr lang="en-GB" sz="1600"/>
        </a:p>
      </dgm:t>
    </dgm:pt>
    <dgm:pt modelId="{0A5328C9-07AB-4F7F-9862-16A0C669D333}" type="sibTrans" cxnId="{7F8DA3D8-ADD7-4FD0-98CA-EDB509B5B150}">
      <dgm:prSet/>
      <dgm:spPr/>
      <dgm:t>
        <a:bodyPr/>
        <a:lstStyle/>
        <a:p>
          <a:endParaRPr lang="en-GB" sz="1600"/>
        </a:p>
      </dgm:t>
    </dgm:pt>
    <dgm:pt modelId="{80C9B682-4EA2-4F36-9B13-C3A80967AECB}">
      <dgm:prSet phldrT="[Text]" custT="1"/>
      <dgm:spPr/>
      <dgm:t>
        <a:bodyPr/>
        <a:lstStyle/>
        <a:p>
          <a:r>
            <a:rPr lang="en-GB" sz="2400" dirty="0"/>
            <a:t>Bursaries and scholarships</a:t>
          </a:r>
        </a:p>
      </dgm:t>
    </dgm:pt>
    <dgm:pt modelId="{634D6D95-FD20-4642-9FD3-D98B3600FEB9}" type="parTrans" cxnId="{1525BBE3-C332-43A2-8468-E2F8431BE32F}">
      <dgm:prSet/>
      <dgm:spPr/>
      <dgm:t>
        <a:bodyPr/>
        <a:lstStyle/>
        <a:p>
          <a:endParaRPr lang="en-GB" sz="1600"/>
        </a:p>
      </dgm:t>
    </dgm:pt>
    <dgm:pt modelId="{4E034D66-FAB6-46D9-8F18-26A3FD70E4BD}" type="sibTrans" cxnId="{1525BBE3-C332-43A2-8468-E2F8431BE32F}">
      <dgm:prSet/>
      <dgm:spPr/>
      <dgm:t>
        <a:bodyPr/>
        <a:lstStyle/>
        <a:p>
          <a:endParaRPr lang="en-GB" sz="1600"/>
        </a:p>
      </dgm:t>
    </dgm:pt>
    <dgm:pt modelId="{98FEB550-8838-4799-8043-809A91422CAC}">
      <dgm:prSet phldrT="[Text]" custT="1"/>
      <dgm:spPr/>
      <dgm:t>
        <a:bodyPr/>
        <a:lstStyle/>
        <a:p>
          <a:r>
            <a:rPr lang="en-GB" sz="2400" dirty="0"/>
            <a:t>Own funding</a:t>
          </a:r>
        </a:p>
      </dgm:t>
    </dgm:pt>
    <dgm:pt modelId="{DBFA6DBB-2D5D-4E84-8D8C-C78FB3123DE6}" type="parTrans" cxnId="{4353BB25-F18C-4004-92F3-2E229BE2D294}">
      <dgm:prSet/>
      <dgm:spPr/>
      <dgm:t>
        <a:bodyPr/>
        <a:lstStyle/>
        <a:p>
          <a:endParaRPr lang="en-GB" sz="1600"/>
        </a:p>
      </dgm:t>
    </dgm:pt>
    <dgm:pt modelId="{2797B401-3B2C-4BBB-A651-11A98D031B46}" type="sibTrans" cxnId="{4353BB25-F18C-4004-92F3-2E229BE2D294}">
      <dgm:prSet/>
      <dgm:spPr/>
      <dgm:t>
        <a:bodyPr/>
        <a:lstStyle/>
        <a:p>
          <a:endParaRPr lang="en-GB" sz="1600"/>
        </a:p>
      </dgm:t>
    </dgm:pt>
    <dgm:pt modelId="{02AF61CC-9727-401B-ACEF-0A8D180BDE48}">
      <dgm:prSet phldrT="[Text]" custT="1"/>
      <dgm:spPr>
        <a:solidFill>
          <a:schemeClr val="accent3"/>
        </a:solidFill>
      </dgm:spPr>
      <dgm:t>
        <a:bodyPr/>
        <a:lstStyle/>
        <a:p>
          <a:pPr algn="ctr"/>
          <a:r>
            <a:rPr lang="en-GB" sz="2400" dirty="0"/>
            <a:t>Own funding</a:t>
          </a:r>
        </a:p>
      </dgm:t>
    </dgm:pt>
    <dgm:pt modelId="{E8C8D1D2-0CAC-4875-A7CC-97C555A4BA7C}" type="parTrans" cxnId="{B9C31C7D-A712-41E1-9291-AF8794E04800}">
      <dgm:prSet/>
      <dgm:spPr/>
      <dgm:t>
        <a:bodyPr/>
        <a:lstStyle/>
        <a:p>
          <a:endParaRPr lang="en-GB" sz="1600"/>
        </a:p>
      </dgm:t>
    </dgm:pt>
    <dgm:pt modelId="{1086961C-449E-4B91-A709-9C142449B712}" type="sibTrans" cxnId="{B9C31C7D-A712-41E1-9291-AF8794E04800}">
      <dgm:prSet/>
      <dgm:spPr/>
      <dgm:t>
        <a:bodyPr/>
        <a:lstStyle/>
        <a:p>
          <a:endParaRPr lang="en-GB" sz="1600"/>
        </a:p>
      </dgm:t>
    </dgm:pt>
    <dgm:pt modelId="{53E9D315-FEBE-4C33-A39B-879E241EAB8C}" type="pres">
      <dgm:prSet presAssocID="{EAD497AD-77F1-4691-B4A9-3DD2960C497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A58C5CD1-989C-4707-8885-BC9CE63B4762}" type="pres">
      <dgm:prSet presAssocID="{9A37C390-5DED-4CD2-A693-59347EFC67F0}" presName="compNode" presStyleCnt="0"/>
      <dgm:spPr/>
    </dgm:pt>
    <dgm:pt modelId="{CE850EB0-92E2-4FA9-A6DC-133503C00C94}" type="pres">
      <dgm:prSet presAssocID="{9A37C390-5DED-4CD2-A693-59347EFC67F0}" presName="aNode" presStyleLbl="bgShp" presStyleIdx="0" presStyleCnt="2"/>
      <dgm:spPr/>
      <dgm:t>
        <a:bodyPr/>
        <a:lstStyle/>
        <a:p>
          <a:endParaRPr lang="en-GB"/>
        </a:p>
      </dgm:t>
    </dgm:pt>
    <dgm:pt modelId="{F87489EF-C2BF-41AC-9A6F-370428FAA561}" type="pres">
      <dgm:prSet presAssocID="{9A37C390-5DED-4CD2-A693-59347EFC67F0}" presName="textNode" presStyleLbl="bgShp" presStyleIdx="0" presStyleCnt="2"/>
      <dgm:spPr/>
      <dgm:t>
        <a:bodyPr/>
        <a:lstStyle/>
        <a:p>
          <a:endParaRPr lang="en-GB"/>
        </a:p>
      </dgm:t>
    </dgm:pt>
    <dgm:pt modelId="{0952DD43-FEF1-4456-8D2F-FF5631E58257}" type="pres">
      <dgm:prSet presAssocID="{9A37C390-5DED-4CD2-A693-59347EFC67F0}" presName="compChildNode" presStyleCnt="0"/>
      <dgm:spPr/>
    </dgm:pt>
    <dgm:pt modelId="{2BA0E149-14ED-47B0-B974-37BB1A0D443B}" type="pres">
      <dgm:prSet presAssocID="{9A37C390-5DED-4CD2-A693-59347EFC67F0}" presName="theInnerList" presStyleCnt="0"/>
      <dgm:spPr/>
    </dgm:pt>
    <dgm:pt modelId="{B67F727B-55FD-4AB0-9180-C67D6E557EEE}" type="pres">
      <dgm:prSet presAssocID="{5E1A110E-1684-4A1E-8544-3C596AD82C7C}" presName="child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2ECA11C-448C-4A01-9574-FFEDD473F490}" type="pres">
      <dgm:prSet presAssocID="{5E1A110E-1684-4A1E-8544-3C596AD82C7C}" presName="aSpace2" presStyleCnt="0"/>
      <dgm:spPr/>
    </dgm:pt>
    <dgm:pt modelId="{CAC5D1A5-1D88-4111-9654-798007726F75}" type="pres">
      <dgm:prSet presAssocID="{523A9C2F-8F73-430B-B205-641F0B8A1587}" presName="child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662974-394B-427C-A9DD-D47F64EE3F0A}" type="pres">
      <dgm:prSet presAssocID="{523A9C2F-8F73-430B-B205-641F0B8A1587}" presName="aSpace2" presStyleCnt="0"/>
      <dgm:spPr/>
    </dgm:pt>
    <dgm:pt modelId="{33754D9D-0D19-42EC-A547-E527F967C940}" type="pres">
      <dgm:prSet presAssocID="{02AF61CC-9727-401B-ACEF-0A8D180BDE48}" presName="child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A68241-4D42-4C3C-B924-0CE82D10844A}" type="pres">
      <dgm:prSet presAssocID="{9A37C390-5DED-4CD2-A693-59347EFC67F0}" presName="aSpace" presStyleCnt="0"/>
      <dgm:spPr/>
    </dgm:pt>
    <dgm:pt modelId="{B83FA681-4F94-4ADB-9838-94FF57F7DCA8}" type="pres">
      <dgm:prSet presAssocID="{4BA19BC3-D2C8-410F-824C-1E947EFB29A8}" presName="compNode" presStyleCnt="0"/>
      <dgm:spPr/>
    </dgm:pt>
    <dgm:pt modelId="{BAD96414-7F36-4AB5-89A6-725FB6FB262F}" type="pres">
      <dgm:prSet presAssocID="{4BA19BC3-D2C8-410F-824C-1E947EFB29A8}" presName="aNode" presStyleLbl="bgShp" presStyleIdx="1" presStyleCnt="2"/>
      <dgm:spPr/>
      <dgm:t>
        <a:bodyPr/>
        <a:lstStyle/>
        <a:p>
          <a:endParaRPr lang="en-GB"/>
        </a:p>
      </dgm:t>
    </dgm:pt>
    <dgm:pt modelId="{E3379AC4-6D22-4185-A7F6-83D58BD42FF0}" type="pres">
      <dgm:prSet presAssocID="{4BA19BC3-D2C8-410F-824C-1E947EFB29A8}" presName="textNode" presStyleLbl="bgShp" presStyleIdx="1" presStyleCnt="2"/>
      <dgm:spPr/>
      <dgm:t>
        <a:bodyPr/>
        <a:lstStyle/>
        <a:p>
          <a:endParaRPr lang="en-GB"/>
        </a:p>
      </dgm:t>
    </dgm:pt>
    <dgm:pt modelId="{DC5CCBC1-8CE2-42F1-BDA8-806CF6D3B41D}" type="pres">
      <dgm:prSet presAssocID="{4BA19BC3-D2C8-410F-824C-1E947EFB29A8}" presName="compChildNode" presStyleCnt="0"/>
      <dgm:spPr/>
    </dgm:pt>
    <dgm:pt modelId="{BEAAE31E-9DCF-41CA-97E2-F7AB17984F69}" type="pres">
      <dgm:prSet presAssocID="{4BA19BC3-D2C8-410F-824C-1E947EFB29A8}" presName="theInnerList" presStyleCnt="0"/>
      <dgm:spPr/>
    </dgm:pt>
    <dgm:pt modelId="{546F42B7-8804-42F1-8A4B-F1DCD0076822}" type="pres">
      <dgm:prSet presAssocID="{F0EC0048-8B37-44AE-AD9E-6054ABAE6D2C}" presName="child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9E4166C-AE23-4C0E-9D52-1037B044AF28}" type="pres">
      <dgm:prSet presAssocID="{F0EC0048-8B37-44AE-AD9E-6054ABAE6D2C}" presName="aSpace2" presStyleCnt="0"/>
      <dgm:spPr/>
    </dgm:pt>
    <dgm:pt modelId="{27DF8868-4C11-4957-A253-B9B13E754113}" type="pres">
      <dgm:prSet presAssocID="{35116803-6454-464F-83F1-923AF4FD893F}" presName="child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B8E3C59-2A0D-45D0-871D-077866AB1A2E}" type="pres">
      <dgm:prSet presAssocID="{35116803-6454-464F-83F1-923AF4FD893F}" presName="aSpace2" presStyleCnt="0"/>
      <dgm:spPr/>
    </dgm:pt>
    <dgm:pt modelId="{84CA37F0-6498-4F13-95AC-74F6CD284071}" type="pres">
      <dgm:prSet presAssocID="{80C9B682-4EA2-4F36-9B13-C3A80967AECB}" presName="child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40341D-B41F-4AB7-8402-2449A6C538BD}" type="pres">
      <dgm:prSet presAssocID="{80C9B682-4EA2-4F36-9B13-C3A80967AECB}" presName="aSpace2" presStyleCnt="0"/>
      <dgm:spPr/>
    </dgm:pt>
    <dgm:pt modelId="{A0D9AC7E-D9D3-4FC6-BD71-2FA8E180F8BD}" type="pres">
      <dgm:prSet presAssocID="{98FEB550-8838-4799-8043-809A91422CAC}" presName="child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353BB25-F18C-4004-92F3-2E229BE2D294}" srcId="{4BA19BC3-D2C8-410F-824C-1E947EFB29A8}" destId="{98FEB550-8838-4799-8043-809A91422CAC}" srcOrd="3" destOrd="0" parTransId="{DBFA6DBB-2D5D-4E84-8D8C-C78FB3123DE6}" sibTransId="{2797B401-3B2C-4BBB-A651-11A98D031B46}"/>
    <dgm:cxn modelId="{BF126315-994C-49F6-B76D-B41139BACDDB}" srcId="{EAD497AD-77F1-4691-B4A9-3DD2960C497F}" destId="{9A37C390-5DED-4CD2-A693-59347EFC67F0}" srcOrd="0" destOrd="0" parTransId="{44C01661-D8BB-4951-928A-7F12E3370F0A}" sibTransId="{48C70401-43CC-407F-94E2-452023BC6120}"/>
    <dgm:cxn modelId="{B9C31C7D-A712-41E1-9291-AF8794E04800}" srcId="{9A37C390-5DED-4CD2-A693-59347EFC67F0}" destId="{02AF61CC-9727-401B-ACEF-0A8D180BDE48}" srcOrd="2" destOrd="0" parTransId="{E8C8D1D2-0CAC-4875-A7CC-97C555A4BA7C}" sibTransId="{1086961C-449E-4B91-A709-9C142449B712}"/>
    <dgm:cxn modelId="{57E893E2-B24B-4CAA-A613-C1AE5D88035D}" type="presOf" srcId="{523A9C2F-8F73-430B-B205-641F0B8A1587}" destId="{CAC5D1A5-1D88-4111-9654-798007726F75}" srcOrd="0" destOrd="0" presId="urn:microsoft.com/office/officeart/2005/8/layout/lProcess2"/>
    <dgm:cxn modelId="{2310BDF0-3497-4088-B671-0D24F8D644A3}" srcId="{9A37C390-5DED-4CD2-A693-59347EFC67F0}" destId="{5E1A110E-1684-4A1E-8544-3C596AD82C7C}" srcOrd="0" destOrd="0" parTransId="{A94DFB6F-ABD8-4DFF-A24F-2F9DF4B39A30}" sibTransId="{B3124148-2DB9-4F63-8AEF-EF9F2F01486A}"/>
    <dgm:cxn modelId="{A44EFA22-D2BC-4820-A897-F1C3EF86371E}" type="presOf" srcId="{80C9B682-4EA2-4F36-9B13-C3A80967AECB}" destId="{84CA37F0-6498-4F13-95AC-74F6CD284071}" srcOrd="0" destOrd="0" presId="urn:microsoft.com/office/officeart/2005/8/layout/lProcess2"/>
    <dgm:cxn modelId="{1525BBE3-C332-43A2-8468-E2F8431BE32F}" srcId="{4BA19BC3-D2C8-410F-824C-1E947EFB29A8}" destId="{80C9B682-4EA2-4F36-9B13-C3A80967AECB}" srcOrd="2" destOrd="0" parTransId="{634D6D95-FD20-4642-9FD3-D98B3600FEB9}" sibTransId="{4E034D66-FAB6-46D9-8F18-26A3FD70E4BD}"/>
    <dgm:cxn modelId="{A7CC871C-2B9D-4DDB-A0F7-D2079B7B1A38}" type="presOf" srcId="{4BA19BC3-D2C8-410F-824C-1E947EFB29A8}" destId="{BAD96414-7F36-4AB5-89A6-725FB6FB262F}" srcOrd="0" destOrd="0" presId="urn:microsoft.com/office/officeart/2005/8/layout/lProcess2"/>
    <dgm:cxn modelId="{50C80AF3-9A40-494B-8E03-02E880BF1C18}" type="presOf" srcId="{F0EC0048-8B37-44AE-AD9E-6054ABAE6D2C}" destId="{546F42B7-8804-42F1-8A4B-F1DCD0076822}" srcOrd="0" destOrd="0" presId="urn:microsoft.com/office/officeart/2005/8/layout/lProcess2"/>
    <dgm:cxn modelId="{E41912DF-8831-4473-A58C-D016DC3074A4}" type="presOf" srcId="{5E1A110E-1684-4A1E-8544-3C596AD82C7C}" destId="{B67F727B-55FD-4AB0-9180-C67D6E557EEE}" srcOrd="0" destOrd="0" presId="urn:microsoft.com/office/officeart/2005/8/layout/lProcess2"/>
    <dgm:cxn modelId="{1D05B891-9898-4AE1-9219-EF5DB251C80A}" type="presOf" srcId="{35116803-6454-464F-83F1-923AF4FD893F}" destId="{27DF8868-4C11-4957-A253-B9B13E754113}" srcOrd="0" destOrd="0" presId="urn:microsoft.com/office/officeart/2005/8/layout/lProcess2"/>
    <dgm:cxn modelId="{7F8DA3D8-ADD7-4FD0-98CA-EDB509B5B150}" srcId="{9A37C390-5DED-4CD2-A693-59347EFC67F0}" destId="{523A9C2F-8F73-430B-B205-641F0B8A1587}" srcOrd="1" destOrd="0" parTransId="{D9BDD98A-FC9F-4F7F-9975-A525AFAED332}" sibTransId="{0A5328C9-07AB-4F7F-9862-16A0C669D333}"/>
    <dgm:cxn modelId="{A498B521-4EFC-4304-97C5-B1BB723D7759}" srcId="{4BA19BC3-D2C8-410F-824C-1E947EFB29A8}" destId="{F0EC0048-8B37-44AE-AD9E-6054ABAE6D2C}" srcOrd="0" destOrd="0" parTransId="{2882D7BE-7659-4E0D-9226-72D1D3644527}" sibTransId="{4FC5A7AF-6957-4A29-B6E8-4F42C8310472}"/>
    <dgm:cxn modelId="{0ABD05F6-8CC3-4153-BA20-5979FE58231A}" type="presOf" srcId="{98FEB550-8838-4799-8043-809A91422CAC}" destId="{A0D9AC7E-D9D3-4FC6-BD71-2FA8E180F8BD}" srcOrd="0" destOrd="0" presId="urn:microsoft.com/office/officeart/2005/8/layout/lProcess2"/>
    <dgm:cxn modelId="{4D1B30FF-76E0-4347-84BB-830692E76C8B}" type="presOf" srcId="{02AF61CC-9727-401B-ACEF-0A8D180BDE48}" destId="{33754D9D-0D19-42EC-A547-E527F967C940}" srcOrd="0" destOrd="0" presId="urn:microsoft.com/office/officeart/2005/8/layout/lProcess2"/>
    <dgm:cxn modelId="{6700A52F-ED0A-47B9-B2C0-62F2351734FC}" srcId="{4BA19BC3-D2C8-410F-824C-1E947EFB29A8}" destId="{35116803-6454-464F-83F1-923AF4FD893F}" srcOrd="1" destOrd="0" parTransId="{FA51D647-4048-4BB2-A2BD-8F53B246F783}" sibTransId="{6A1EAC6F-A091-485B-A00D-5723B2494DD1}"/>
    <dgm:cxn modelId="{531727F4-3851-4C56-B636-D7B7262EB159}" type="presOf" srcId="{9A37C390-5DED-4CD2-A693-59347EFC67F0}" destId="{F87489EF-C2BF-41AC-9A6F-370428FAA561}" srcOrd="1" destOrd="0" presId="urn:microsoft.com/office/officeart/2005/8/layout/lProcess2"/>
    <dgm:cxn modelId="{9D3A774F-9794-4972-A4EB-1A662CDE1236}" srcId="{EAD497AD-77F1-4691-B4A9-3DD2960C497F}" destId="{4BA19BC3-D2C8-410F-824C-1E947EFB29A8}" srcOrd="1" destOrd="0" parTransId="{64B0BC6E-9ED9-4FFD-9FEF-B296A03622E4}" sibTransId="{CDDCE44B-D352-4206-84E9-76CFD4AE1C7A}"/>
    <dgm:cxn modelId="{5A90CB61-8C2F-49D4-ADCC-9548EA04B755}" type="presOf" srcId="{4BA19BC3-D2C8-410F-824C-1E947EFB29A8}" destId="{E3379AC4-6D22-4185-A7F6-83D58BD42FF0}" srcOrd="1" destOrd="0" presId="urn:microsoft.com/office/officeart/2005/8/layout/lProcess2"/>
    <dgm:cxn modelId="{470ECF00-AC1D-4AAE-87E0-8CBB972AC718}" type="presOf" srcId="{9A37C390-5DED-4CD2-A693-59347EFC67F0}" destId="{CE850EB0-92E2-4FA9-A6DC-133503C00C94}" srcOrd="0" destOrd="0" presId="urn:microsoft.com/office/officeart/2005/8/layout/lProcess2"/>
    <dgm:cxn modelId="{077D3B57-DDCB-4F02-A340-373333711937}" type="presOf" srcId="{EAD497AD-77F1-4691-B4A9-3DD2960C497F}" destId="{53E9D315-FEBE-4C33-A39B-879E241EAB8C}" srcOrd="0" destOrd="0" presId="urn:microsoft.com/office/officeart/2005/8/layout/lProcess2"/>
    <dgm:cxn modelId="{6491D4C6-C890-4381-B4F3-933AC3637047}" type="presParOf" srcId="{53E9D315-FEBE-4C33-A39B-879E241EAB8C}" destId="{A58C5CD1-989C-4707-8885-BC9CE63B4762}" srcOrd="0" destOrd="0" presId="urn:microsoft.com/office/officeart/2005/8/layout/lProcess2"/>
    <dgm:cxn modelId="{57BF8E3D-9CF7-4D5B-8514-BF9B83367145}" type="presParOf" srcId="{A58C5CD1-989C-4707-8885-BC9CE63B4762}" destId="{CE850EB0-92E2-4FA9-A6DC-133503C00C94}" srcOrd="0" destOrd="0" presId="urn:microsoft.com/office/officeart/2005/8/layout/lProcess2"/>
    <dgm:cxn modelId="{1C6C46D7-45E9-4296-BB39-543BA2123843}" type="presParOf" srcId="{A58C5CD1-989C-4707-8885-BC9CE63B4762}" destId="{F87489EF-C2BF-41AC-9A6F-370428FAA561}" srcOrd="1" destOrd="0" presId="urn:microsoft.com/office/officeart/2005/8/layout/lProcess2"/>
    <dgm:cxn modelId="{646D210C-6E87-480A-83D8-9AAA08B37D31}" type="presParOf" srcId="{A58C5CD1-989C-4707-8885-BC9CE63B4762}" destId="{0952DD43-FEF1-4456-8D2F-FF5631E58257}" srcOrd="2" destOrd="0" presId="urn:microsoft.com/office/officeart/2005/8/layout/lProcess2"/>
    <dgm:cxn modelId="{76B2FB3A-ED5E-4039-9EC6-AB36B61541AD}" type="presParOf" srcId="{0952DD43-FEF1-4456-8D2F-FF5631E58257}" destId="{2BA0E149-14ED-47B0-B974-37BB1A0D443B}" srcOrd="0" destOrd="0" presId="urn:microsoft.com/office/officeart/2005/8/layout/lProcess2"/>
    <dgm:cxn modelId="{EC174ACB-64C3-45E0-BE79-33A6AFFEA84D}" type="presParOf" srcId="{2BA0E149-14ED-47B0-B974-37BB1A0D443B}" destId="{B67F727B-55FD-4AB0-9180-C67D6E557EEE}" srcOrd="0" destOrd="0" presId="urn:microsoft.com/office/officeart/2005/8/layout/lProcess2"/>
    <dgm:cxn modelId="{111729D5-4F59-4492-81BD-4A183D1F34BB}" type="presParOf" srcId="{2BA0E149-14ED-47B0-B974-37BB1A0D443B}" destId="{92ECA11C-448C-4A01-9574-FFEDD473F490}" srcOrd="1" destOrd="0" presId="urn:microsoft.com/office/officeart/2005/8/layout/lProcess2"/>
    <dgm:cxn modelId="{655458FA-9214-486B-A727-B5C401832E60}" type="presParOf" srcId="{2BA0E149-14ED-47B0-B974-37BB1A0D443B}" destId="{CAC5D1A5-1D88-4111-9654-798007726F75}" srcOrd="2" destOrd="0" presId="urn:microsoft.com/office/officeart/2005/8/layout/lProcess2"/>
    <dgm:cxn modelId="{1793148C-E49C-49C3-9348-162370397B6E}" type="presParOf" srcId="{2BA0E149-14ED-47B0-B974-37BB1A0D443B}" destId="{F5662974-394B-427C-A9DD-D47F64EE3F0A}" srcOrd="3" destOrd="0" presId="urn:microsoft.com/office/officeart/2005/8/layout/lProcess2"/>
    <dgm:cxn modelId="{BB0939E6-4C26-40BC-931F-B6CF3483C19E}" type="presParOf" srcId="{2BA0E149-14ED-47B0-B974-37BB1A0D443B}" destId="{33754D9D-0D19-42EC-A547-E527F967C940}" srcOrd="4" destOrd="0" presId="urn:microsoft.com/office/officeart/2005/8/layout/lProcess2"/>
    <dgm:cxn modelId="{BC310A43-1196-4167-AB98-AF4B1DF03662}" type="presParOf" srcId="{53E9D315-FEBE-4C33-A39B-879E241EAB8C}" destId="{E8A68241-4D42-4C3C-B924-0CE82D10844A}" srcOrd="1" destOrd="0" presId="urn:microsoft.com/office/officeart/2005/8/layout/lProcess2"/>
    <dgm:cxn modelId="{BB25F7BA-72DA-4F5A-9C65-87AECA62D34B}" type="presParOf" srcId="{53E9D315-FEBE-4C33-A39B-879E241EAB8C}" destId="{B83FA681-4F94-4ADB-9838-94FF57F7DCA8}" srcOrd="2" destOrd="0" presId="urn:microsoft.com/office/officeart/2005/8/layout/lProcess2"/>
    <dgm:cxn modelId="{C93223CA-FC36-4D90-8670-3CFE67C7FDF8}" type="presParOf" srcId="{B83FA681-4F94-4ADB-9838-94FF57F7DCA8}" destId="{BAD96414-7F36-4AB5-89A6-725FB6FB262F}" srcOrd="0" destOrd="0" presId="urn:microsoft.com/office/officeart/2005/8/layout/lProcess2"/>
    <dgm:cxn modelId="{92DC7E7A-0402-42CA-9BBC-CE77DB00A2ED}" type="presParOf" srcId="{B83FA681-4F94-4ADB-9838-94FF57F7DCA8}" destId="{E3379AC4-6D22-4185-A7F6-83D58BD42FF0}" srcOrd="1" destOrd="0" presId="urn:microsoft.com/office/officeart/2005/8/layout/lProcess2"/>
    <dgm:cxn modelId="{03DED21A-949D-405A-B971-F552BC285182}" type="presParOf" srcId="{B83FA681-4F94-4ADB-9838-94FF57F7DCA8}" destId="{DC5CCBC1-8CE2-42F1-BDA8-806CF6D3B41D}" srcOrd="2" destOrd="0" presId="urn:microsoft.com/office/officeart/2005/8/layout/lProcess2"/>
    <dgm:cxn modelId="{8A4E9802-2260-487B-99C6-8E29AB6476B0}" type="presParOf" srcId="{DC5CCBC1-8CE2-42F1-BDA8-806CF6D3B41D}" destId="{BEAAE31E-9DCF-41CA-97E2-F7AB17984F69}" srcOrd="0" destOrd="0" presId="urn:microsoft.com/office/officeart/2005/8/layout/lProcess2"/>
    <dgm:cxn modelId="{CB8E144B-9C17-4E33-9EFD-7CC715D83DB8}" type="presParOf" srcId="{BEAAE31E-9DCF-41CA-97E2-F7AB17984F69}" destId="{546F42B7-8804-42F1-8A4B-F1DCD0076822}" srcOrd="0" destOrd="0" presId="urn:microsoft.com/office/officeart/2005/8/layout/lProcess2"/>
    <dgm:cxn modelId="{A3FE0DAF-AF83-462F-BB4D-3FDED53342FE}" type="presParOf" srcId="{BEAAE31E-9DCF-41CA-97E2-F7AB17984F69}" destId="{E9E4166C-AE23-4C0E-9D52-1037B044AF28}" srcOrd="1" destOrd="0" presId="urn:microsoft.com/office/officeart/2005/8/layout/lProcess2"/>
    <dgm:cxn modelId="{D4810F54-DF72-45F0-8E55-DF75BB4093E5}" type="presParOf" srcId="{BEAAE31E-9DCF-41CA-97E2-F7AB17984F69}" destId="{27DF8868-4C11-4957-A253-B9B13E754113}" srcOrd="2" destOrd="0" presId="urn:microsoft.com/office/officeart/2005/8/layout/lProcess2"/>
    <dgm:cxn modelId="{E632476C-CFF6-4094-87DA-8F875E8949DF}" type="presParOf" srcId="{BEAAE31E-9DCF-41CA-97E2-F7AB17984F69}" destId="{6B8E3C59-2A0D-45D0-871D-077866AB1A2E}" srcOrd="3" destOrd="0" presId="urn:microsoft.com/office/officeart/2005/8/layout/lProcess2"/>
    <dgm:cxn modelId="{8D5D9881-DBEE-457D-9BBD-8CBB9B3241D8}" type="presParOf" srcId="{BEAAE31E-9DCF-41CA-97E2-F7AB17984F69}" destId="{84CA37F0-6498-4F13-95AC-74F6CD284071}" srcOrd="4" destOrd="0" presId="urn:microsoft.com/office/officeart/2005/8/layout/lProcess2"/>
    <dgm:cxn modelId="{384B2D78-53A4-489C-90F6-A59BC178DCAC}" type="presParOf" srcId="{BEAAE31E-9DCF-41CA-97E2-F7AB17984F69}" destId="{9940341D-B41F-4AB7-8402-2449A6C538BD}" srcOrd="5" destOrd="0" presId="urn:microsoft.com/office/officeart/2005/8/layout/lProcess2"/>
    <dgm:cxn modelId="{2FFE08B6-50EA-4246-B589-374957855D80}" type="presParOf" srcId="{BEAAE31E-9DCF-41CA-97E2-F7AB17984F69}" destId="{A0D9AC7E-D9D3-4FC6-BD71-2FA8E180F8BD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3DDEA66-6D55-4E8D-A9E3-42E0325244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FCD22FD-90D7-428F-A4C6-14E862B08C49}">
      <dgm:prSet phldrT="[Text]" custT="1"/>
      <dgm:spPr/>
      <dgm:t>
        <a:bodyPr/>
        <a:lstStyle/>
        <a:p>
          <a:pPr algn="ctr"/>
          <a:r>
            <a:rPr lang="en-GB" sz="1600" dirty="0"/>
            <a:t>The Vegetarian Charity: Grants for vegetarians or vegans in financial difficulty.</a:t>
          </a:r>
        </a:p>
      </dgm:t>
    </dgm:pt>
    <dgm:pt modelId="{FB8696B3-663B-4175-97FC-0A0B7EC8E5DA}" type="parTrans" cxnId="{97D786ED-5F26-489D-9D25-BC0DA63F51C6}">
      <dgm:prSet/>
      <dgm:spPr/>
      <dgm:t>
        <a:bodyPr/>
        <a:lstStyle/>
        <a:p>
          <a:endParaRPr lang="en-GB"/>
        </a:p>
      </dgm:t>
    </dgm:pt>
    <dgm:pt modelId="{E6AE312A-512D-4064-ABA3-C7D1D11119A2}" type="sibTrans" cxnId="{97D786ED-5F26-489D-9D25-BC0DA63F51C6}">
      <dgm:prSet/>
      <dgm:spPr/>
      <dgm:t>
        <a:bodyPr/>
        <a:lstStyle/>
        <a:p>
          <a:endParaRPr lang="en-GB"/>
        </a:p>
      </dgm:t>
    </dgm:pt>
    <dgm:pt modelId="{05CB4DBD-66CE-4606-9652-476DDA5F46D8}">
      <dgm:prSet custT="1"/>
      <dgm:spPr/>
      <dgm:t>
        <a:bodyPr/>
        <a:lstStyle/>
        <a:p>
          <a:pPr algn="ctr"/>
          <a:r>
            <a:rPr lang="en-GB" sz="1600"/>
            <a:t>The Graham Charitable Society Bursary: £500 awarded to students with the surname Graham who are in financial need and studying at University in the Glasgow area.</a:t>
          </a:r>
          <a:endParaRPr lang="en-GB" sz="1600" dirty="0"/>
        </a:p>
      </dgm:t>
    </dgm:pt>
    <dgm:pt modelId="{B383A52B-1AAB-40C9-BAB7-AD01D87E6BE0}" type="parTrans" cxnId="{7C8760AE-91BA-42BB-9AF3-8B40E0592FCF}">
      <dgm:prSet/>
      <dgm:spPr/>
      <dgm:t>
        <a:bodyPr/>
        <a:lstStyle/>
        <a:p>
          <a:endParaRPr lang="en-GB"/>
        </a:p>
      </dgm:t>
    </dgm:pt>
    <dgm:pt modelId="{E4F2E5A8-FB9C-4554-B6A2-493EAC12263C}" type="sibTrans" cxnId="{7C8760AE-91BA-42BB-9AF3-8B40E0592FCF}">
      <dgm:prSet/>
      <dgm:spPr/>
      <dgm:t>
        <a:bodyPr/>
        <a:lstStyle/>
        <a:p>
          <a:endParaRPr lang="en-GB"/>
        </a:p>
      </dgm:t>
    </dgm:pt>
    <dgm:pt modelId="{3F2B0D5A-B9BF-4AC3-886F-9A715E7BC91F}">
      <dgm:prSet custT="1"/>
      <dgm:spPr/>
      <dgm:t>
        <a:bodyPr/>
        <a:lstStyle/>
        <a:p>
          <a:pPr algn="ctr"/>
          <a:r>
            <a:rPr lang="en-GB" sz="1600"/>
            <a:t>Cutler Trust Grants: Grants for children of teachers who have taught in London.</a:t>
          </a:r>
          <a:endParaRPr lang="en-GB" sz="1600" dirty="0"/>
        </a:p>
      </dgm:t>
    </dgm:pt>
    <dgm:pt modelId="{BE256F71-4F3D-4794-96D4-1201CCC7A1F8}" type="parTrans" cxnId="{39D138B9-7475-4081-8A80-C17193AFFC02}">
      <dgm:prSet/>
      <dgm:spPr/>
      <dgm:t>
        <a:bodyPr/>
        <a:lstStyle/>
        <a:p>
          <a:endParaRPr lang="en-GB"/>
        </a:p>
      </dgm:t>
    </dgm:pt>
    <dgm:pt modelId="{F5E2110A-A84E-4350-B110-841ADBF4E3B1}" type="sibTrans" cxnId="{39D138B9-7475-4081-8A80-C17193AFFC02}">
      <dgm:prSet/>
      <dgm:spPr/>
      <dgm:t>
        <a:bodyPr/>
        <a:lstStyle/>
        <a:p>
          <a:endParaRPr lang="en-GB"/>
        </a:p>
      </dgm:t>
    </dgm:pt>
    <dgm:pt modelId="{BB87A80C-885E-4092-B6F2-797DAD106559}">
      <dgm:prSet custT="1"/>
      <dgm:spPr/>
      <dgm:t>
        <a:bodyPr/>
        <a:lstStyle/>
        <a:p>
          <a:pPr algn="ctr"/>
          <a:r>
            <a:rPr lang="en-GB" sz="1600"/>
            <a:t>Royal Holloway organ scholarships: £1500 a year awarded to organ players.</a:t>
          </a:r>
          <a:endParaRPr lang="en-GB" sz="1600" dirty="0"/>
        </a:p>
      </dgm:t>
    </dgm:pt>
    <dgm:pt modelId="{58AC8DB4-8348-45EA-BCF0-CE071AACC7D5}" type="parTrans" cxnId="{8742FCB3-4386-45AD-9849-2EE4E6241340}">
      <dgm:prSet/>
      <dgm:spPr/>
      <dgm:t>
        <a:bodyPr/>
        <a:lstStyle/>
        <a:p>
          <a:endParaRPr lang="en-GB"/>
        </a:p>
      </dgm:t>
    </dgm:pt>
    <dgm:pt modelId="{B54B0178-78DB-4A12-8B96-362018B79166}" type="sibTrans" cxnId="{8742FCB3-4386-45AD-9849-2EE4E6241340}">
      <dgm:prSet/>
      <dgm:spPr/>
      <dgm:t>
        <a:bodyPr/>
        <a:lstStyle/>
        <a:p>
          <a:endParaRPr lang="en-GB"/>
        </a:p>
      </dgm:t>
    </dgm:pt>
    <dgm:pt modelId="{B5E3E3A5-0BAB-4F01-B84A-6994ACA9C7EE}">
      <dgm:prSet custT="1"/>
      <dgm:spPr/>
      <dgm:t>
        <a:bodyPr/>
        <a:lstStyle/>
        <a:p>
          <a:pPr algn="ctr"/>
          <a:r>
            <a:rPr lang="en-GB" sz="1600" dirty="0"/>
            <a:t>Yellow Jersey University Triathlon Scholarship: £1000 for people who are passionate about triathlons and getting other people involved in the sport.</a:t>
          </a:r>
        </a:p>
      </dgm:t>
    </dgm:pt>
    <dgm:pt modelId="{405699AA-978B-49F8-8AE5-9B5058F34B0E}" type="parTrans" cxnId="{FED07DF4-61BA-4E41-BC1C-D02CA8A06ECA}">
      <dgm:prSet/>
      <dgm:spPr/>
      <dgm:t>
        <a:bodyPr/>
        <a:lstStyle/>
        <a:p>
          <a:endParaRPr lang="en-GB"/>
        </a:p>
      </dgm:t>
    </dgm:pt>
    <dgm:pt modelId="{04573028-03DC-4E2F-8ED4-17367A2419AE}" type="sibTrans" cxnId="{FED07DF4-61BA-4E41-BC1C-D02CA8A06ECA}">
      <dgm:prSet/>
      <dgm:spPr/>
      <dgm:t>
        <a:bodyPr/>
        <a:lstStyle/>
        <a:p>
          <a:endParaRPr lang="en-GB"/>
        </a:p>
      </dgm:t>
    </dgm:pt>
    <dgm:pt modelId="{69A19D98-8CCE-4EEE-AB86-D3D460B549FE}">
      <dgm:prSet custT="1"/>
      <dgm:spPr/>
      <dgm:t>
        <a:bodyPr/>
        <a:lstStyle/>
        <a:p>
          <a:pPr algn="ctr"/>
          <a:r>
            <a:rPr lang="en-GB" sz="1600" dirty="0" err="1"/>
            <a:t>Leverhulme</a:t>
          </a:r>
          <a:r>
            <a:rPr lang="en-GB" sz="1600" dirty="0"/>
            <a:t> Trade Charities Trust: offers bursaries of up to £3,000 a year to UK students who are the children, spouse, widow or widower of a Commercial Traveller, chemist or grocer and are in need of financial support.</a:t>
          </a:r>
        </a:p>
      </dgm:t>
    </dgm:pt>
    <dgm:pt modelId="{D4B0131B-37A4-4BCA-9265-99EA42E1BE6C}" type="parTrans" cxnId="{2405ACF8-547A-485F-BCE9-5C9B5A8A229E}">
      <dgm:prSet/>
      <dgm:spPr/>
      <dgm:t>
        <a:bodyPr/>
        <a:lstStyle/>
        <a:p>
          <a:endParaRPr lang="en-GB"/>
        </a:p>
      </dgm:t>
    </dgm:pt>
    <dgm:pt modelId="{750DF2FE-102B-4203-86E5-E8033AF39F96}" type="sibTrans" cxnId="{2405ACF8-547A-485F-BCE9-5C9B5A8A229E}">
      <dgm:prSet/>
      <dgm:spPr/>
      <dgm:t>
        <a:bodyPr/>
        <a:lstStyle/>
        <a:p>
          <a:endParaRPr lang="en-GB"/>
        </a:p>
      </dgm:t>
    </dgm:pt>
    <dgm:pt modelId="{105997A7-280A-403E-9F1F-83D750A33DE0}">
      <dgm:prSet custT="1"/>
      <dgm:spPr/>
      <dgm:t>
        <a:bodyPr/>
        <a:lstStyle/>
        <a:p>
          <a:pPr algn="ctr"/>
          <a:r>
            <a:rPr lang="en-GB" sz="1600" dirty="0"/>
            <a:t>Royal &amp; Ancient Golf Scholarship: If you're a golfer with a guideline handicap of +1 (for men) and +3 (for women), or have recently been offered a place in a national squad, you may be able to claim a of up to £5,000 at one of 17 universities.</a:t>
          </a:r>
        </a:p>
      </dgm:t>
    </dgm:pt>
    <dgm:pt modelId="{BEF23BE6-3DD9-4186-8BDE-AFF8CD143785}" type="parTrans" cxnId="{421ACFCF-7BD0-4C4D-83B0-FCCFD907DE01}">
      <dgm:prSet/>
      <dgm:spPr/>
      <dgm:t>
        <a:bodyPr/>
        <a:lstStyle/>
        <a:p>
          <a:endParaRPr lang="en-GB"/>
        </a:p>
      </dgm:t>
    </dgm:pt>
    <dgm:pt modelId="{AC65085D-2BE2-4171-BB12-302119620729}" type="sibTrans" cxnId="{421ACFCF-7BD0-4C4D-83B0-FCCFD907DE01}">
      <dgm:prSet/>
      <dgm:spPr/>
      <dgm:t>
        <a:bodyPr/>
        <a:lstStyle/>
        <a:p>
          <a:endParaRPr lang="en-GB"/>
        </a:p>
      </dgm:t>
    </dgm:pt>
    <dgm:pt modelId="{E971421D-9C17-441C-9C8C-4643ABB243E2}" type="pres">
      <dgm:prSet presAssocID="{33DDEA66-6D55-4E8D-A9E3-42E0325244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7AE4C90D-995F-4DF2-A4CF-291E332DF5BA}" type="pres">
      <dgm:prSet presAssocID="{4FCD22FD-90D7-428F-A4C6-14E862B08C49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826EEFB-A238-496D-8D85-51705C9BD5AB}" type="pres">
      <dgm:prSet presAssocID="{E6AE312A-512D-4064-ABA3-C7D1D11119A2}" presName="spacer" presStyleCnt="0"/>
      <dgm:spPr/>
    </dgm:pt>
    <dgm:pt modelId="{2FAAD556-18AF-45DD-9E9A-7ED8BFB7305B}" type="pres">
      <dgm:prSet presAssocID="{05CB4DBD-66CE-4606-9652-476DDA5F46D8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A329D71-E49E-4B28-A84B-AB844041527C}" type="pres">
      <dgm:prSet presAssocID="{E4F2E5A8-FB9C-4554-B6A2-493EAC12263C}" presName="spacer" presStyleCnt="0"/>
      <dgm:spPr/>
    </dgm:pt>
    <dgm:pt modelId="{4DDAB9E9-19B9-435A-B1F9-9BA4FA4AF821}" type="pres">
      <dgm:prSet presAssocID="{3F2B0D5A-B9BF-4AC3-886F-9A715E7BC91F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0F2F848-12E6-44AC-8309-9D6B999ACD78}" type="pres">
      <dgm:prSet presAssocID="{F5E2110A-A84E-4350-B110-841ADBF4E3B1}" presName="spacer" presStyleCnt="0"/>
      <dgm:spPr/>
    </dgm:pt>
    <dgm:pt modelId="{BA9EBE68-D540-40B9-A7FF-70F69A3BC8A7}" type="pres">
      <dgm:prSet presAssocID="{BB87A80C-885E-4092-B6F2-797DAD106559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5247A1D-FDE7-449B-9A98-736FA1338D77}" type="pres">
      <dgm:prSet presAssocID="{B54B0178-78DB-4A12-8B96-362018B79166}" presName="spacer" presStyleCnt="0"/>
      <dgm:spPr/>
    </dgm:pt>
    <dgm:pt modelId="{4BEDF140-9FE6-43AD-AF5E-3A77AE955608}" type="pres">
      <dgm:prSet presAssocID="{B5E3E3A5-0BAB-4F01-B84A-6994ACA9C7EE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47E534A-381E-4519-A724-AE294D872026}" type="pres">
      <dgm:prSet presAssocID="{04573028-03DC-4E2F-8ED4-17367A2419AE}" presName="spacer" presStyleCnt="0"/>
      <dgm:spPr/>
    </dgm:pt>
    <dgm:pt modelId="{2D4C1709-E639-4FAC-95FF-78BC60F0F8B7}" type="pres">
      <dgm:prSet presAssocID="{69A19D98-8CCE-4EEE-AB86-D3D460B549FE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7D499D9-19A9-41D5-BC7F-3E313F794737}" type="pres">
      <dgm:prSet presAssocID="{750DF2FE-102B-4203-86E5-E8033AF39F96}" presName="spacer" presStyleCnt="0"/>
      <dgm:spPr/>
    </dgm:pt>
    <dgm:pt modelId="{7A396AE9-BD2C-4A5C-A3C3-BFB6AD270CCC}" type="pres">
      <dgm:prSet presAssocID="{105997A7-280A-403E-9F1F-83D750A33DE0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D599583-513D-43B5-B87A-7BA15ADA42DC}" type="presOf" srcId="{BB87A80C-885E-4092-B6F2-797DAD106559}" destId="{BA9EBE68-D540-40B9-A7FF-70F69A3BC8A7}" srcOrd="0" destOrd="0" presId="urn:microsoft.com/office/officeart/2005/8/layout/vList2"/>
    <dgm:cxn modelId="{E5F808D5-2221-428A-B9AA-5DB253A8DFFF}" type="presOf" srcId="{05CB4DBD-66CE-4606-9652-476DDA5F46D8}" destId="{2FAAD556-18AF-45DD-9E9A-7ED8BFB7305B}" srcOrd="0" destOrd="0" presId="urn:microsoft.com/office/officeart/2005/8/layout/vList2"/>
    <dgm:cxn modelId="{7C8760AE-91BA-42BB-9AF3-8B40E0592FCF}" srcId="{33DDEA66-6D55-4E8D-A9E3-42E0325244D8}" destId="{05CB4DBD-66CE-4606-9652-476DDA5F46D8}" srcOrd="1" destOrd="0" parTransId="{B383A52B-1AAB-40C9-BAB7-AD01D87E6BE0}" sibTransId="{E4F2E5A8-FB9C-4554-B6A2-493EAC12263C}"/>
    <dgm:cxn modelId="{42ABD6EB-32DE-48AA-8639-2FFE970B6396}" type="presOf" srcId="{4FCD22FD-90D7-428F-A4C6-14E862B08C49}" destId="{7AE4C90D-995F-4DF2-A4CF-291E332DF5BA}" srcOrd="0" destOrd="0" presId="urn:microsoft.com/office/officeart/2005/8/layout/vList2"/>
    <dgm:cxn modelId="{97D786ED-5F26-489D-9D25-BC0DA63F51C6}" srcId="{33DDEA66-6D55-4E8D-A9E3-42E0325244D8}" destId="{4FCD22FD-90D7-428F-A4C6-14E862B08C49}" srcOrd="0" destOrd="0" parTransId="{FB8696B3-663B-4175-97FC-0A0B7EC8E5DA}" sibTransId="{E6AE312A-512D-4064-ABA3-C7D1D11119A2}"/>
    <dgm:cxn modelId="{421ACFCF-7BD0-4C4D-83B0-FCCFD907DE01}" srcId="{33DDEA66-6D55-4E8D-A9E3-42E0325244D8}" destId="{105997A7-280A-403E-9F1F-83D750A33DE0}" srcOrd="6" destOrd="0" parTransId="{BEF23BE6-3DD9-4186-8BDE-AFF8CD143785}" sibTransId="{AC65085D-2BE2-4171-BB12-302119620729}"/>
    <dgm:cxn modelId="{1AE517D7-C56E-4EFC-9A1B-7A1F657DEA95}" type="presOf" srcId="{3F2B0D5A-B9BF-4AC3-886F-9A715E7BC91F}" destId="{4DDAB9E9-19B9-435A-B1F9-9BA4FA4AF821}" srcOrd="0" destOrd="0" presId="urn:microsoft.com/office/officeart/2005/8/layout/vList2"/>
    <dgm:cxn modelId="{8742FCB3-4386-45AD-9849-2EE4E6241340}" srcId="{33DDEA66-6D55-4E8D-A9E3-42E0325244D8}" destId="{BB87A80C-885E-4092-B6F2-797DAD106559}" srcOrd="3" destOrd="0" parTransId="{58AC8DB4-8348-45EA-BCF0-CE071AACC7D5}" sibTransId="{B54B0178-78DB-4A12-8B96-362018B79166}"/>
    <dgm:cxn modelId="{2405ACF8-547A-485F-BCE9-5C9B5A8A229E}" srcId="{33DDEA66-6D55-4E8D-A9E3-42E0325244D8}" destId="{69A19D98-8CCE-4EEE-AB86-D3D460B549FE}" srcOrd="5" destOrd="0" parTransId="{D4B0131B-37A4-4BCA-9265-99EA42E1BE6C}" sibTransId="{750DF2FE-102B-4203-86E5-E8033AF39F96}"/>
    <dgm:cxn modelId="{39D138B9-7475-4081-8A80-C17193AFFC02}" srcId="{33DDEA66-6D55-4E8D-A9E3-42E0325244D8}" destId="{3F2B0D5A-B9BF-4AC3-886F-9A715E7BC91F}" srcOrd="2" destOrd="0" parTransId="{BE256F71-4F3D-4794-96D4-1201CCC7A1F8}" sibTransId="{F5E2110A-A84E-4350-B110-841ADBF4E3B1}"/>
    <dgm:cxn modelId="{04648C42-7042-41F7-B982-0E5A9AC3E0DF}" type="presOf" srcId="{33DDEA66-6D55-4E8D-A9E3-42E0325244D8}" destId="{E971421D-9C17-441C-9C8C-4643ABB243E2}" srcOrd="0" destOrd="0" presId="urn:microsoft.com/office/officeart/2005/8/layout/vList2"/>
    <dgm:cxn modelId="{A447E38A-59B0-4B07-A5A2-38F73B0B4218}" type="presOf" srcId="{69A19D98-8CCE-4EEE-AB86-D3D460B549FE}" destId="{2D4C1709-E639-4FAC-95FF-78BC60F0F8B7}" srcOrd="0" destOrd="0" presId="urn:microsoft.com/office/officeart/2005/8/layout/vList2"/>
    <dgm:cxn modelId="{D6A7AB85-333C-4EB9-B6B8-D542BE10E329}" type="presOf" srcId="{105997A7-280A-403E-9F1F-83D750A33DE0}" destId="{7A396AE9-BD2C-4A5C-A3C3-BFB6AD270CCC}" srcOrd="0" destOrd="0" presId="urn:microsoft.com/office/officeart/2005/8/layout/vList2"/>
    <dgm:cxn modelId="{0E6FEB5D-6461-4662-B078-BE2090AB7016}" type="presOf" srcId="{B5E3E3A5-0BAB-4F01-B84A-6994ACA9C7EE}" destId="{4BEDF140-9FE6-43AD-AF5E-3A77AE955608}" srcOrd="0" destOrd="0" presId="urn:microsoft.com/office/officeart/2005/8/layout/vList2"/>
    <dgm:cxn modelId="{FED07DF4-61BA-4E41-BC1C-D02CA8A06ECA}" srcId="{33DDEA66-6D55-4E8D-A9E3-42E0325244D8}" destId="{B5E3E3A5-0BAB-4F01-B84A-6994ACA9C7EE}" srcOrd="4" destOrd="0" parTransId="{405699AA-978B-49F8-8AE5-9B5058F34B0E}" sibTransId="{04573028-03DC-4E2F-8ED4-17367A2419AE}"/>
    <dgm:cxn modelId="{29B8AF4C-1473-4F41-88A6-C444ED1D4A24}" type="presParOf" srcId="{E971421D-9C17-441C-9C8C-4643ABB243E2}" destId="{7AE4C90D-995F-4DF2-A4CF-291E332DF5BA}" srcOrd="0" destOrd="0" presId="urn:microsoft.com/office/officeart/2005/8/layout/vList2"/>
    <dgm:cxn modelId="{F7C3519A-64BF-484F-886A-FA032E8BBFDC}" type="presParOf" srcId="{E971421D-9C17-441C-9C8C-4643ABB243E2}" destId="{1826EEFB-A238-496D-8D85-51705C9BD5AB}" srcOrd="1" destOrd="0" presId="urn:microsoft.com/office/officeart/2005/8/layout/vList2"/>
    <dgm:cxn modelId="{688E00F1-8F7A-4F9A-A05E-976FF6E7F5E4}" type="presParOf" srcId="{E971421D-9C17-441C-9C8C-4643ABB243E2}" destId="{2FAAD556-18AF-45DD-9E9A-7ED8BFB7305B}" srcOrd="2" destOrd="0" presId="urn:microsoft.com/office/officeart/2005/8/layout/vList2"/>
    <dgm:cxn modelId="{807009E7-E6E4-462E-A7BF-0FA1EE09EEE0}" type="presParOf" srcId="{E971421D-9C17-441C-9C8C-4643ABB243E2}" destId="{7A329D71-E49E-4B28-A84B-AB844041527C}" srcOrd="3" destOrd="0" presId="urn:microsoft.com/office/officeart/2005/8/layout/vList2"/>
    <dgm:cxn modelId="{D13F0F50-7445-409D-819A-300265781894}" type="presParOf" srcId="{E971421D-9C17-441C-9C8C-4643ABB243E2}" destId="{4DDAB9E9-19B9-435A-B1F9-9BA4FA4AF821}" srcOrd="4" destOrd="0" presId="urn:microsoft.com/office/officeart/2005/8/layout/vList2"/>
    <dgm:cxn modelId="{F22EEC74-207C-4F6A-8E2F-1861C217944F}" type="presParOf" srcId="{E971421D-9C17-441C-9C8C-4643ABB243E2}" destId="{F0F2F848-12E6-44AC-8309-9D6B999ACD78}" srcOrd="5" destOrd="0" presId="urn:microsoft.com/office/officeart/2005/8/layout/vList2"/>
    <dgm:cxn modelId="{596B2671-A7E0-4E11-8954-1D2D4A4EA6C0}" type="presParOf" srcId="{E971421D-9C17-441C-9C8C-4643ABB243E2}" destId="{BA9EBE68-D540-40B9-A7FF-70F69A3BC8A7}" srcOrd="6" destOrd="0" presId="urn:microsoft.com/office/officeart/2005/8/layout/vList2"/>
    <dgm:cxn modelId="{C5219D34-9ED0-49D5-9C73-5239CC8E9F3B}" type="presParOf" srcId="{E971421D-9C17-441C-9C8C-4643ABB243E2}" destId="{25247A1D-FDE7-449B-9A98-736FA1338D77}" srcOrd="7" destOrd="0" presId="urn:microsoft.com/office/officeart/2005/8/layout/vList2"/>
    <dgm:cxn modelId="{2C6E1D0D-3339-450B-A205-C3FDBBC77334}" type="presParOf" srcId="{E971421D-9C17-441C-9C8C-4643ABB243E2}" destId="{4BEDF140-9FE6-43AD-AF5E-3A77AE955608}" srcOrd="8" destOrd="0" presId="urn:microsoft.com/office/officeart/2005/8/layout/vList2"/>
    <dgm:cxn modelId="{8FA35136-F00C-4F95-A679-E57FC772B12D}" type="presParOf" srcId="{E971421D-9C17-441C-9C8C-4643ABB243E2}" destId="{247E534A-381E-4519-A724-AE294D872026}" srcOrd="9" destOrd="0" presId="urn:microsoft.com/office/officeart/2005/8/layout/vList2"/>
    <dgm:cxn modelId="{5F626709-D9BB-4E05-9F09-41A32DA2B56A}" type="presParOf" srcId="{E971421D-9C17-441C-9C8C-4643ABB243E2}" destId="{2D4C1709-E639-4FAC-95FF-78BC60F0F8B7}" srcOrd="10" destOrd="0" presId="urn:microsoft.com/office/officeart/2005/8/layout/vList2"/>
    <dgm:cxn modelId="{7F7450D6-1D35-40DD-A1EA-A9D25EF08970}" type="presParOf" srcId="{E971421D-9C17-441C-9C8C-4643ABB243E2}" destId="{A7D499D9-19A9-41D5-BC7F-3E313F794737}" srcOrd="11" destOrd="0" presId="urn:microsoft.com/office/officeart/2005/8/layout/vList2"/>
    <dgm:cxn modelId="{3485F6DE-60B5-4C57-BB61-C93D5F3ACB88}" type="presParOf" srcId="{E971421D-9C17-441C-9C8C-4643ABB243E2}" destId="{7A396AE9-BD2C-4A5C-A3C3-BFB6AD270CCC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F8E01-1F24-4E63-B05A-89DFD1A6383F}" type="datetimeFigureOut">
              <a:rPr lang="en-GB" smtClean="0"/>
              <a:t>08/03/2021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4DAB9-C758-427E-80DB-6DF8F3AC7B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400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CBFF7A-C6CE-482E-8905-D2DAAD0A9A64}" type="slidenum">
              <a:rPr lang="en-GB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4220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71369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3856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u="none" dirty="0"/>
          </a:p>
          <a:p>
            <a:endParaRPr lang="en-GB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79170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5754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5515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636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A4DAB9-C758-427E-80DB-6DF8F3AC7B41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91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ea typeface="ＭＳ Ｐゴシック" pitchFamily="34" charset="-128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DDD2163-64F6-4D0B-A93D-29B2CEB1CBD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680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589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3561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8483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1170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1">
    <p:bg>
      <p:bgPr>
        <a:solidFill>
          <a:srgbClr val="26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" y="4466534"/>
            <a:ext cx="12191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7271" y="4721655"/>
            <a:ext cx="7316672" cy="778565"/>
          </a:xfrm>
        </p:spPr>
        <p:txBody>
          <a:bodyPr anchor="ctr"/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4" name="Picture 3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449" y="4467172"/>
            <a:ext cx="2397553" cy="1197524"/>
          </a:xfrm>
          <a:prstGeom prst="rect">
            <a:avLst/>
          </a:prstGeom>
        </p:spPr>
      </p:pic>
      <p:pic>
        <p:nvPicPr>
          <p:cNvPr id="7" name="Picture 6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12192000" cy="307832"/>
          </a:xfrm>
          <a:prstGeom prst="rect">
            <a:avLst/>
          </a:prstGeom>
        </p:spPr>
      </p:pic>
      <p:pic>
        <p:nvPicPr>
          <p:cNvPr id="11" name="Picture 10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12192000" cy="307832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059" y="0"/>
            <a:ext cx="12194117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627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609600" y="1555750"/>
            <a:ext cx="10972800" cy="4476750"/>
          </a:xfrm>
        </p:spPr>
        <p:txBody>
          <a:bodyPr lIns="72000" tIns="72000"/>
          <a:lstStyle>
            <a:lvl1pPr>
              <a:defRPr sz="1800">
                <a:latin typeface="+mj-lt"/>
              </a:defRPr>
            </a:lvl1pPr>
          </a:lstStyle>
          <a:p>
            <a:r>
              <a:rPr lang="en-GB" sz="260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Chart/graph</a:t>
            </a:r>
            <a:endParaRPr lang="en-GB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609601" y="428515"/>
            <a:ext cx="8728079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91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bullet &amp; d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 hasCustomPrompt="1"/>
          </p:nvPr>
        </p:nvSpPr>
        <p:spPr>
          <a:xfrm>
            <a:off x="617428" y="1557211"/>
            <a:ext cx="10972800" cy="4525963"/>
          </a:xfrm>
        </p:spPr>
        <p:txBody>
          <a:bodyPr/>
          <a:lstStyle>
            <a:lvl1pPr marL="266700" indent="-266700">
              <a:buFont typeface="Arial"/>
              <a:buChar char="•"/>
              <a:defRPr sz="2800">
                <a:latin typeface="Corbel"/>
                <a:cs typeface="Corbel"/>
              </a:defRPr>
            </a:lvl1pPr>
            <a:lvl2pPr marL="612000" indent="-288000" algn="l">
              <a:buClr>
                <a:srgbClr val="FF6600"/>
              </a:buClr>
              <a:buFont typeface="Corbel" panose="020B0503020204020204" pitchFamily="34" charset="0"/>
              <a:buChar char="−"/>
              <a:defRPr sz="2400">
                <a:latin typeface="Corbel"/>
                <a:cs typeface="Corbel"/>
              </a:defRPr>
            </a:lvl2pPr>
            <a:lvl3pPr marL="813600" indent="-234000">
              <a:buFont typeface="Arial"/>
              <a:buChar char="•"/>
              <a:defRPr sz="2000">
                <a:latin typeface="Corbel"/>
                <a:cs typeface="Corbel"/>
              </a:defRPr>
            </a:lvl3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62579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/>
          </p:nvPr>
        </p:nvSpPr>
        <p:spPr>
          <a:xfrm>
            <a:off x="617428" y="1557211"/>
            <a:ext cx="10972800" cy="4525963"/>
          </a:xfrm>
        </p:spPr>
        <p:txBody>
          <a:bodyPr/>
          <a:lstStyle>
            <a:lvl1pPr marL="288000" indent="-324000">
              <a:buFont typeface="+mj-lt"/>
              <a:buAutoNum type="arabicPeriod"/>
              <a:defRPr sz="2800">
                <a:latin typeface="Corbel"/>
                <a:cs typeface="Corbel"/>
              </a:defRPr>
            </a:lvl1pPr>
            <a:lvl2pPr marL="648000" indent="-288000" algn="l">
              <a:buClr>
                <a:srgbClr val="FF6600"/>
              </a:buClr>
              <a:buFont typeface="+mj-lt"/>
              <a:buAutoNum type="romanLcPeriod"/>
              <a:defRPr sz="2400" baseline="0">
                <a:latin typeface="Corbel"/>
                <a:cs typeface="Corbel"/>
              </a:defRPr>
            </a:lvl2pPr>
            <a:lvl3pPr marL="579600" indent="0">
              <a:buFont typeface="Arial"/>
              <a:buNone/>
              <a:defRPr sz="2000">
                <a:latin typeface="Corbel"/>
                <a:cs typeface="Corbel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64456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12191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0" dirty="0"/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010" y="4466534"/>
            <a:ext cx="2339636" cy="1198801"/>
          </a:xfrm>
          <a:prstGeom prst="rect">
            <a:avLst/>
          </a:prstGeom>
        </p:spPr>
      </p:pic>
      <p:pic>
        <p:nvPicPr>
          <p:cNvPr id="8" name="Picture 7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12192000" cy="307832"/>
          </a:xfrm>
          <a:prstGeom prst="rect">
            <a:avLst/>
          </a:prstGeom>
        </p:spPr>
      </p:pic>
      <p:pic>
        <p:nvPicPr>
          <p:cNvPr id="9" name="Picture 8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12192000" cy="30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49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79217" y="6513014"/>
            <a:ext cx="430783" cy="338070"/>
          </a:xfrm>
          <a:prstGeom prst="rect">
            <a:avLst/>
          </a:prstGeom>
        </p:spPr>
        <p:txBody>
          <a:bodyPr/>
          <a:lstStyle/>
          <a:p>
            <a:fld id="{6B49BB3D-90E4-C946-BCF9-8FBC622A1A06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698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0852" y="4466534"/>
            <a:ext cx="12191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013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82641" y="4607678"/>
            <a:ext cx="8263551" cy="916512"/>
          </a:xfrm>
        </p:spPr>
        <p:txBody>
          <a:bodyPr anchor="ctr">
            <a:normAutofit/>
          </a:bodyPr>
          <a:lstStyle>
            <a:lvl1pPr algn="l">
              <a:defRPr sz="2025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817" y="4466534"/>
            <a:ext cx="3200185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9113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0852" y="4466534"/>
            <a:ext cx="12191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013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82641" y="4607678"/>
            <a:ext cx="8263551" cy="916512"/>
          </a:xfrm>
        </p:spPr>
        <p:txBody>
          <a:bodyPr anchor="ctr">
            <a:normAutofit/>
          </a:bodyPr>
          <a:lstStyle>
            <a:lvl1pPr algn="l">
              <a:defRPr sz="2025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817" y="4466534"/>
            <a:ext cx="3200185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0601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180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slide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059" y="0"/>
            <a:ext cx="12194117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" y="4470387"/>
            <a:ext cx="12191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0"/>
          </a:p>
        </p:txBody>
      </p:sp>
      <p:pic>
        <p:nvPicPr>
          <p:cNvPr id="11" name="Picture 10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291" y="4470388"/>
            <a:ext cx="2313768" cy="1198801"/>
          </a:xfrm>
          <a:prstGeom prst="rect">
            <a:avLst/>
          </a:prstGeom>
        </p:spPr>
      </p:pic>
      <p:pic>
        <p:nvPicPr>
          <p:cNvPr id="2" name="Picture 1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1059" y="4152164"/>
            <a:ext cx="12192000" cy="324115"/>
          </a:xfrm>
          <a:prstGeom prst="rect">
            <a:avLst/>
          </a:prstGeom>
        </p:spPr>
      </p:pic>
      <p:pic>
        <p:nvPicPr>
          <p:cNvPr id="9" name="Picture 8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1059" y="5658797"/>
            <a:ext cx="12192000" cy="324115"/>
          </a:xfrm>
          <a:prstGeom prst="rect">
            <a:avLst/>
          </a:prstGeom>
        </p:spPr>
      </p:pic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627271" y="4721655"/>
            <a:ext cx="7316672" cy="778565"/>
          </a:xfrm>
        </p:spPr>
        <p:txBody>
          <a:bodyPr anchor="ctr"/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27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0854" y="4466534"/>
            <a:ext cx="12191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82638" y="4607678"/>
            <a:ext cx="8263551" cy="916512"/>
          </a:xfrm>
        </p:spPr>
        <p:txBody>
          <a:bodyPr anchor="ctr">
            <a:normAutofit/>
          </a:bodyPr>
          <a:lstStyle>
            <a:lvl1pPr algn="l">
              <a:defRPr sz="28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462" y="4466534"/>
            <a:ext cx="2463537" cy="1198800"/>
          </a:xfrm>
          <a:prstGeom prst="rect">
            <a:avLst/>
          </a:prstGeom>
        </p:spPr>
      </p:pic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059" y="-18854"/>
            <a:ext cx="12194117" cy="4466016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177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12191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0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82638" y="4616845"/>
            <a:ext cx="8144153" cy="916512"/>
          </a:xfrm>
        </p:spPr>
        <p:txBody>
          <a:bodyPr anchor="ctr">
            <a:normAutofit/>
          </a:bodyPr>
          <a:lstStyle>
            <a:lvl1pPr algn="l">
              <a:defRPr sz="28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448" y="4466534"/>
            <a:ext cx="2396197" cy="1198801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059" y="-1"/>
            <a:ext cx="12194117" cy="4466531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27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1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71375"/>
            <a:ext cx="5206632" cy="4363278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342900" indent="-342900">
              <a:buFont typeface="Arial" panose="020B0604020202020204" pitchFamily="34" charset="0"/>
              <a:buChar char="•"/>
              <a:defRPr/>
            </a:lvl2pPr>
            <a:lvl3pPr marL="344488" indent="-342900">
              <a:buFont typeface="Arial" panose="020B0604020202020204" pitchFamily="34" charset="0"/>
              <a:buChar char="•"/>
              <a:defRPr/>
            </a:lvl3pPr>
            <a:lvl4pPr marL="344488" indent="-342900">
              <a:buFont typeface="Arial" panose="020B0604020202020204" pitchFamily="34" charset="0"/>
              <a:buChar char="•"/>
              <a:defRPr/>
            </a:lvl4pPr>
            <a:lvl5pPr marL="344488" indent="-3429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214533" y="1771375"/>
            <a:ext cx="5367867" cy="4363950"/>
          </a:xfrm>
        </p:spPr>
        <p:txBody>
          <a:bodyPr/>
          <a:lstStyle>
            <a:lvl1pPr marL="342900" indent="-342900">
              <a:buSzPct val="120000"/>
              <a:buFont typeface="Arial" panose="020B0604020202020204" pitchFamily="34" charset="0"/>
              <a:buChar char="•"/>
              <a:defRPr/>
            </a:lvl1pPr>
            <a:lvl2pPr marL="342900" indent="-342900">
              <a:buSzPct val="120000"/>
              <a:buFont typeface="Arial" panose="020B0604020202020204" pitchFamily="34" charset="0"/>
              <a:buChar char="•"/>
              <a:defRPr/>
            </a:lvl2pPr>
            <a:lvl3pPr marL="344488" indent="-342900">
              <a:buSzPct val="120000"/>
              <a:buFont typeface="Arial" panose="020B0604020202020204" pitchFamily="34" charset="0"/>
              <a:buChar char="•"/>
              <a:defRPr/>
            </a:lvl3pPr>
            <a:lvl4pPr marL="344488" indent="-342900">
              <a:buSzPct val="120000"/>
              <a:buFont typeface="Arial" panose="020B0604020202020204" pitchFamily="34" charset="0"/>
              <a:buChar char="•"/>
              <a:defRPr/>
            </a:lvl4pPr>
            <a:lvl5pPr marL="344488" indent="-342900">
              <a:buSzPct val="12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09601" y="437942"/>
            <a:ext cx="8728079" cy="88181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037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ext page 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 marL="342900" indent="-342900">
              <a:buFont typeface="Arial" panose="020B0604020202020204" pitchFamily="34" charset="0"/>
              <a:buChar char="•"/>
              <a:defRPr sz="2400"/>
            </a:lvl2pPr>
            <a:lvl3pPr marL="287338" indent="-285750">
              <a:buFont typeface="Arial" panose="020B0604020202020204" pitchFamily="34" charset="0"/>
              <a:buChar char="•"/>
              <a:defRPr sz="2200"/>
            </a:lvl3pPr>
            <a:lvl4pPr marL="287338" indent="-285750">
              <a:buFont typeface="Arial" panose="020B0604020202020204" pitchFamily="34" charset="0"/>
              <a:buChar char="•"/>
              <a:defRPr sz="1800"/>
            </a:lvl4pPr>
            <a:lvl5pPr marL="287338" indent="-285750">
              <a:buFont typeface="Arial" panose="020B0604020202020204" pitchFamily="34" charset="0"/>
              <a:buChar char="•"/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 marL="342900" indent="-342900">
              <a:buFont typeface="Arial" panose="020B0604020202020204" pitchFamily="34" charset="0"/>
              <a:buChar char="•"/>
              <a:defRPr sz="2400"/>
            </a:lvl2pPr>
            <a:lvl3pPr marL="287338" indent="-285750">
              <a:buFont typeface="Arial" panose="020B0604020202020204" pitchFamily="34" charset="0"/>
              <a:buChar char="•"/>
              <a:defRPr sz="2200"/>
            </a:lvl3pPr>
            <a:lvl4pPr marL="287338" indent="-285750">
              <a:buFont typeface="Arial" panose="020B0604020202020204" pitchFamily="34" charset="0"/>
              <a:buChar char="•"/>
              <a:defRPr sz="1800"/>
            </a:lvl4pPr>
            <a:lvl5pPr marL="287338" indent="-285750">
              <a:buFont typeface="Arial" panose="020B0604020202020204" pitchFamily="34" charset="0"/>
              <a:buChar char="•"/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1702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09600" y="1629552"/>
            <a:ext cx="10972800" cy="43632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1014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page 1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0887" y="430698"/>
            <a:ext cx="1681113" cy="865429"/>
          </a:xfrm>
          <a:prstGeom prst="rect">
            <a:avLst/>
          </a:prstGeom>
        </p:spPr>
      </p:pic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310" y="0"/>
            <a:ext cx="12194117" cy="6858000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4224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1544" y="1346800"/>
            <a:ext cx="12194117" cy="550517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2634" y="10903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609601" y="466223"/>
            <a:ext cx="8728079" cy="82189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6703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31215"/>
            <a:ext cx="12192000" cy="909270"/>
          </a:xfrm>
          <a:prstGeom prst="rect">
            <a:avLst/>
          </a:prstGeom>
          <a:solidFill>
            <a:srgbClr val="2630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solidFill>
                <a:srgbClr val="7E99A9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430696"/>
            <a:ext cx="8728079" cy="8291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479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281" y="430695"/>
            <a:ext cx="1830255" cy="90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1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9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12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spcBef>
          <a:spcPts val="12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588" indent="0" algn="l" defTabSz="457200" rtl="0" eaLnBrk="1" latinLnBrk="0" hangingPunct="1">
        <a:spcBef>
          <a:spcPts val="1200"/>
        </a:spcBef>
        <a:buFont typeface="Arial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588" indent="0" algn="l" defTabSz="457200" rtl="0" eaLnBrk="1" latinLnBrk="0" hangingPunct="1">
        <a:spcBef>
          <a:spcPts val="12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88" indent="0" algn="l" defTabSz="457200" rtl="0" eaLnBrk="1" latinLnBrk="0" hangingPunct="1">
        <a:spcBef>
          <a:spcPts val="12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v.uk/student-finance-calculator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gov.uk/student-finance/overview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K9WO28D7IbM" TargetMode="External"/><Relationship Id="rId13" Type="http://schemas.openxmlformats.org/officeDocument/2006/relationships/hyperlink" Target="https://docs.google.com/forms/d/e/1FAIpQLSfKz5jkjVSkglOBY8URu-JZjiq7bq0DowCH4pGto_BGXDSSSg/viewform" TargetMode="External"/><Relationship Id="rId18" Type="http://schemas.openxmlformats.org/officeDocument/2006/relationships/hyperlink" Target="https://www.officeforstudents.org.uk/" TargetMode="External"/><Relationship Id="rId3" Type="http://schemas.openxmlformats.org/officeDocument/2006/relationships/hyperlink" Target="https://www.youtube.com/watch?v=6rMRzd0igIU" TargetMode="External"/><Relationship Id="rId7" Type="http://schemas.openxmlformats.org/officeDocument/2006/relationships/hyperlink" Target="https://www.royalholloway.ac.uk/media/13397/year%2013%20resources%20budgeting%20for%20uni.pdf" TargetMode="External"/><Relationship Id="rId12" Type="http://schemas.openxmlformats.org/officeDocument/2006/relationships/hyperlink" Target="http://www.royalholloway.ac.uk/scholarships" TargetMode="External"/><Relationship Id="rId17" Type="http://schemas.openxmlformats.org/officeDocument/2006/relationships/hyperlink" Target="https://www.royalholloway.ac.uk/studying-here/schools-and-colleges/" TargetMode="External"/><Relationship Id="rId2" Type="http://schemas.openxmlformats.org/officeDocument/2006/relationships/hyperlink" Target="https://www.youtube.com/watch?v=lSZtrfV7tas&amp;list=PLE_N_LJ9cHj4l6zCHGhZLJBuPEClpV1sE&amp;index=5" TargetMode="External"/><Relationship Id="rId16" Type="http://schemas.openxmlformats.org/officeDocument/2006/relationships/hyperlink" Target="https://cms.royalholloway.ac.uk/media/16493/student-finance-chance-cards.pdf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thestudentroom.co.uk/student-finance/" TargetMode="External"/><Relationship Id="rId11" Type="http://schemas.openxmlformats.org/officeDocument/2006/relationships/hyperlink" Target="https://www.youtube.com/watch?v=hTF8N_IUKcQ" TargetMode="External"/><Relationship Id="rId5" Type="http://schemas.openxmlformats.org/officeDocument/2006/relationships/hyperlink" Target="https://www.youtube.com/watch?v=5FWiu9tm_tM" TargetMode="External"/><Relationship Id="rId15" Type="http://schemas.openxmlformats.org/officeDocument/2006/relationships/hyperlink" Target="https://www.royalholloway.ac.uk/" TargetMode="External"/><Relationship Id="rId10" Type="http://schemas.openxmlformats.org/officeDocument/2006/relationships/hyperlink" Target="https://www.royalholloway.ac.uk/media/15546/hannah%20-%20student%20budgeting%20blog.pdf.pdf" TargetMode="External"/><Relationship Id="rId19" Type="http://schemas.openxmlformats.org/officeDocument/2006/relationships/hyperlink" Target="https://www.youtube.com/user/UCASonline" TargetMode="External"/><Relationship Id="rId4" Type="http://schemas.openxmlformats.org/officeDocument/2006/relationships/hyperlink" Target="http://www.gov.uk/studentfinance" TargetMode="External"/><Relationship Id="rId9" Type="http://schemas.openxmlformats.org/officeDocument/2006/relationships/hyperlink" Target="https://www.moneysavingexpert.com/students/student-bank-account/" TargetMode="External"/><Relationship Id="rId14" Type="http://schemas.openxmlformats.org/officeDocument/2006/relationships/hyperlink" Target="https://www.royalholloway.ac.uk/media/16495/student%20finance%20factsheet%202021-22.pdf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hyperlink" Target="http://www.thescholarshiphub.org.uk/" TargetMode="Externa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1.png"/><Relationship Id="rId11" Type="http://schemas.openxmlformats.org/officeDocument/2006/relationships/image" Target="../media/image46.jpeg"/><Relationship Id="rId5" Type="http://schemas.openxmlformats.org/officeDocument/2006/relationships/image" Target="../media/image40.pn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4" Type="http://schemas.openxmlformats.org/officeDocument/2006/relationships/image" Target="cid:ii_k9juc4qi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2" b="7712"/>
          <a:stretch>
            <a:fillRect/>
          </a:stretch>
        </p:blipFill>
        <p:spPr>
          <a:solidFill>
            <a:srgbClr val="26303C"/>
          </a:solidFill>
        </p:spPr>
      </p:pic>
      <p:sp>
        <p:nvSpPr>
          <p:cNvPr id="9" name="Rectangle 8"/>
          <p:cNvSpPr/>
          <p:nvPr/>
        </p:nvSpPr>
        <p:spPr>
          <a:xfrm>
            <a:off x="0" y="431215"/>
            <a:ext cx="12192000" cy="909270"/>
          </a:xfrm>
          <a:prstGeom prst="rect">
            <a:avLst/>
          </a:prstGeom>
          <a:solidFill>
            <a:srgbClr val="2630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solidFill>
                <a:srgbClr val="7E99A9"/>
              </a:solidFill>
            </a:endParaRPr>
          </a:p>
        </p:txBody>
      </p:sp>
      <p:sp>
        <p:nvSpPr>
          <p:cNvPr id="10" name="Title Placeholder 1"/>
          <p:cNvSpPr txBox="1">
            <a:spLocks/>
          </p:cNvSpPr>
          <p:nvPr/>
        </p:nvSpPr>
        <p:spPr>
          <a:xfrm>
            <a:off x="381663" y="468796"/>
            <a:ext cx="8956017" cy="8291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solidFill>
                  <a:srgbClr val="ED6708"/>
                </a:solidFill>
              </a:rPr>
              <a:t>Student Finance</a:t>
            </a:r>
          </a:p>
        </p:txBody>
      </p:sp>
      <p:pic>
        <p:nvPicPr>
          <p:cNvPr id="11" name="Picture 10" descr="RHUL_Master_logo_RG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281" y="430695"/>
            <a:ext cx="1830255" cy="90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0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Student finance is divided into 2 areas:</a:t>
            </a: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465513" y="1546167"/>
          <a:ext cx="11122429" cy="46680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xmlns="" id="{515F0ED4-3BCB-401F-9147-9E64A52C35E7}"/>
              </a:ext>
            </a:extLst>
          </p:cNvPr>
          <p:cNvSpPr txBox="1">
            <a:spLocks/>
          </p:cNvSpPr>
          <p:nvPr/>
        </p:nvSpPr>
        <p:spPr>
          <a:xfrm>
            <a:off x="604058" y="1641326"/>
            <a:ext cx="4986758" cy="4664597"/>
          </a:xfrm>
          <a:prstGeom prst="wedgeRectCallout">
            <a:avLst>
              <a:gd name="adj1" fmla="val 81838"/>
              <a:gd name="adj2" fmla="val -40548"/>
            </a:avLst>
          </a:prstGeom>
          <a:solidFill>
            <a:schemeClr val="bg1"/>
          </a:solidFill>
          <a:ln w="38100">
            <a:solidFill>
              <a:srgbClr val="202A30"/>
            </a:solidFill>
          </a:ln>
        </p:spPr>
        <p:txBody>
          <a:bodyPr>
            <a:noAutofit/>
          </a:bodyPr>
          <a:lstStyle>
            <a:lvl1pPr marL="0" indent="0" algn="l" defTabSz="257175" rtl="0" eaLnBrk="1" latinLnBrk="0" hangingPunct="1">
              <a:lnSpc>
                <a:spcPct val="100000"/>
              </a:lnSpc>
              <a:spcBef>
                <a:spcPts val="675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257175" rtl="0" eaLnBrk="1" latinLnBrk="0" hangingPunct="1">
              <a:spcBef>
                <a:spcPts val="675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3" indent="0" algn="l" defTabSz="257175" rtl="0" eaLnBrk="1" latinLnBrk="0" hangingPunct="1">
              <a:spcBef>
                <a:spcPts val="675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93" indent="0" algn="l" defTabSz="257175" rtl="0" eaLnBrk="1" latinLnBrk="0" hangingPunct="1">
              <a:spcBef>
                <a:spcPts val="675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3" indent="0" algn="l" defTabSz="257175" rtl="0" eaLnBrk="1" latinLnBrk="0" hangingPunct="1">
              <a:spcBef>
                <a:spcPts val="675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257175" rtl="0" eaLnBrk="1" latinLnBrk="0" hangingPunct="1">
              <a:spcBef>
                <a:spcPct val="20000"/>
              </a:spcBef>
              <a:buFont typeface="Arial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257175" rtl="0" eaLnBrk="1" latinLnBrk="0" hangingPunct="1">
              <a:spcBef>
                <a:spcPct val="20000"/>
              </a:spcBef>
              <a:buFont typeface="Arial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257175" rtl="0" eaLnBrk="1" latinLnBrk="0" hangingPunct="1">
              <a:spcBef>
                <a:spcPct val="20000"/>
              </a:spcBef>
              <a:buFont typeface="Arial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257175" rtl="0" eaLnBrk="1" latinLnBrk="0" hangingPunct="1">
              <a:spcBef>
                <a:spcPct val="20000"/>
              </a:spcBef>
              <a:buFont typeface="Arial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This is everything else you might spend money on:</a:t>
            </a:r>
          </a:p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Accommodation</a:t>
            </a:r>
          </a:p>
          <a:p>
            <a:pPr algn="ctr" fontAlgn="b">
              <a:spcBef>
                <a:spcPts val="0"/>
              </a:spcBef>
              <a:spcAft>
                <a:spcPts val="600"/>
              </a:spcAft>
            </a:pPr>
            <a:r>
              <a:rPr lang="en-GB" dirty="0"/>
              <a:t>Clothes</a:t>
            </a:r>
          </a:p>
          <a:p>
            <a:pPr algn="ctr" fontAlgn="b">
              <a:spcBef>
                <a:spcPts val="0"/>
              </a:spcBef>
              <a:spcAft>
                <a:spcPts val="600"/>
              </a:spcAft>
            </a:pPr>
            <a:r>
              <a:rPr lang="en-GB" dirty="0"/>
              <a:t>Social life</a:t>
            </a:r>
          </a:p>
          <a:p>
            <a:pPr algn="ctr" fontAlgn="b">
              <a:spcBef>
                <a:spcPts val="0"/>
              </a:spcBef>
              <a:spcAft>
                <a:spcPts val="600"/>
              </a:spcAft>
            </a:pPr>
            <a:r>
              <a:rPr lang="en-GB" dirty="0"/>
              <a:t>Phone bill</a:t>
            </a:r>
          </a:p>
          <a:p>
            <a:pPr algn="ctr" fontAlgn="b">
              <a:spcBef>
                <a:spcPts val="0"/>
              </a:spcBef>
              <a:spcAft>
                <a:spcPts val="600"/>
              </a:spcAft>
            </a:pPr>
            <a:r>
              <a:rPr lang="en-GB" dirty="0"/>
              <a:t>Books, printing and photocopying</a:t>
            </a:r>
          </a:p>
          <a:p>
            <a:pPr algn="ctr" fontAlgn="b">
              <a:spcBef>
                <a:spcPts val="0"/>
              </a:spcBef>
              <a:spcAft>
                <a:spcPts val="600"/>
              </a:spcAft>
            </a:pPr>
            <a:r>
              <a:rPr lang="en-GB" dirty="0"/>
              <a:t>Food</a:t>
            </a:r>
          </a:p>
          <a:p>
            <a:pPr algn="ctr" fontAlgn="b">
              <a:spcBef>
                <a:spcPts val="0"/>
              </a:spcBef>
              <a:spcAft>
                <a:spcPts val="600"/>
              </a:spcAft>
            </a:pPr>
            <a:r>
              <a:rPr lang="en-GB" dirty="0"/>
              <a:t>Travel</a:t>
            </a:r>
          </a:p>
        </p:txBody>
      </p:sp>
    </p:spTree>
    <p:extLst>
      <p:ext uri="{BB962C8B-B14F-4D97-AF65-F5344CB8AC3E}">
        <p14:creationId xmlns:p14="http://schemas.microsoft.com/office/powerpoint/2010/main" val="378154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850EB0-92E2-4FA9-A6DC-133503C00C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E850EB0-92E2-4FA9-A6DC-133503C00C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D96414-7F36-4AB5-89A6-725FB6FB26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BAD96414-7F36-4AB5-89A6-725FB6FB26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67F727B-55FD-4AB0-9180-C67D6E557E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B67F727B-55FD-4AB0-9180-C67D6E557E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C5D1A5-1D88-4111-9654-798007726F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CAC5D1A5-1D88-4111-9654-798007726F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754D9D-0D19-42EC-A547-E527F967C9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33754D9D-0D19-42EC-A547-E527F967C9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6F42B7-8804-42F1-8A4B-F1DCD00768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">
                                            <p:graphicEl>
                                              <a:dgm id="{546F42B7-8804-42F1-8A4B-F1DCD00768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DF8868-4C11-4957-A253-B9B13E754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">
                                            <p:graphicEl>
                                              <a:dgm id="{27DF8868-4C11-4957-A253-B9B13E7541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CA37F0-6498-4F13-95AC-74F6CD2840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">
                                            <p:graphicEl>
                                              <a:dgm id="{84CA37F0-6498-4F13-95AC-74F6CD2840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D9AC7E-D9D3-4FC6-BD71-2FA8E180F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">
                                            <p:graphicEl>
                                              <a:dgm id="{A0D9AC7E-D9D3-4FC6-BD71-2FA8E180F8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  <p:bldP spid="7" grpId="0" build="p" animBg="1"/>
      <p:bldP spid="7" grpId="1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Student finance is divided into 2 areas: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465513" y="1546167"/>
          <a:ext cx="11122429" cy="46680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A214DE11-CDD5-46C1-86DF-ABA188438B3F}"/>
              </a:ext>
            </a:extLst>
          </p:cNvPr>
          <p:cNvSpPr txBox="1">
            <a:spLocks/>
          </p:cNvSpPr>
          <p:nvPr/>
        </p:nvSpPr>
        <p:spPr>
          <a:xfrm>
            <a:off x="604058" y="1593179"/>
            <a:ext cx="4986758" cy="4664597"/>
          </a:xfrm>
          <a:prstGeom prst="wedgeRectCallout">
            <a:avLst>
              <a:gd name="adj1" fmla="val 86323"/>
              <a:gd name="adj2" fmla="val -13293"/>
            </a:avLst>
          </a:prstGeom>
          <a:solidFill>
            <a:schemeClr val="bg1"/>
          </a:solidFill>
          <a:ln w="38100">
            <a:solidFill>
              <a:srgbClr val="202A30"/>
            </a:solidFill>
          </a:ln>
        </p:spPr>
        <p:txBody>
          <a:bodyPr>
            <a:noAutofit/>
          </a:bodyPr>
          <a:lstStyle>
            <a:lvl1pPr marL="0" indent="0" algn="l" defTabSz="257175" rtl="0" eaLnBrk="1" latinLnBrk="0" hangingPunct="1">
              <a:lnSpc>
                <a:spcPct val="100000"/>
              </a:lnSpc>
              <a:spcBef>
                <a:spcPts val="675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257175" rtl="0" eaLnBrk="1" latinLnBrk="0" hangingPunct="1">
              <a:spcBef>
                <a:spcPts val="675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3" indent="0" algn="l" defTabSz="257175" rtl="0" eaLnBrk="1" latinLnBrk="0" hangingPunct="1">
              <a:spcBef>
                <a:spcPts val="675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93" indent="0" algn="l" defTabSz="257175" rtl="0" eaLnBrk="1" latinLnBrk="0" hangingPunct="1">
              <a:spcBef>
                <a:spcPts val="675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3" indent="0" algn="l" defTabSz="257175" rtl="0" eaLnBrk="1" latinLnBrk="0" hangingPunct="1">
              <a:spcBef>
                <a:spcPts val="675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257175" rtl="0" eaLnBrk="1" latinLnBrk="0" hangingPunct="1">
              <a:spcBef>
                <a:spcPct val="20000"/>
              </a:spcBef>
              <a:buFont typeface="Arial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257175" rtl="0" eaLnBrk="1" latinLnBrk="0" hangingPunct="1">
              <a:spcBef>
                <a:spcPct val="20000"/>
              </a:spcBef>
              <a:buFont typeface="Arial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257175" rtl="0" eaLnBrk="1" latinLnBrk="0" hangingPunct="1">
              <a:spcBef>
                <a:spcPct val="20000"/>
              </a:spcBef>
              <a:buFont typeface="Arial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257175" rtl="0" eaLnBrk="1" latinLnBrk="0" hangingPunct="1">
              <a:spcBef>
                <a:spcPct val="20000"/>
              </a:spcBef>
              <a:buFont typeface="Arial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Different amounts depending on your situation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Where you’re from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Where you’re studying- London students are entitled to the higher London rate of maintenance loan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Whether you will be living at home whilst you study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Partly based on household income</a:t>
            </a:r>
          </a:p>
          <a:p>
            <a:r>
              <a:rPr lang="en-US" dirty="0"/>
              <a:t>Paid directly to you three times a year.</a:t>
            </a:r>
          </a:p>
        </p:txBody>
      </p:sp>
    </p:spTree>
    <p:extLst>
      <p:ext uri="{BB962C8B-B14F-4D97-AF65-F5344CB8AC3E}">
        <p14:creationId xmlns:p14="http://schemas.microsoft.com/office/powerpoint/2010/main" val="413785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8" grpId="1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Maintenance loan: </a:t>
            </a:r>
            <a:r>
              <a:rPr lang="en-GB" dirty="0" smtClean="0"/>
              <a:t>example amounts 2021-2022</a:t>
            </a:r>
            <a:endParaRPr lang="en-GB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609601" y="1811337"/>
          <a:ext cx="10668000" cy="2606040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667000"/>
                <a:gridCol w="2667000"/>
                <a:gridCol w="2667000"/>
                <a:gridCol w="2667000"/>
              </a:tblGrid>
              <a:tr h="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</a:rPr>
                        <a:t>Your household income</a:t>
                      </a:r>
                      <a:endParaRPr lang="en-GB" sz="2000" b="0" dirty="0">
                        <a:effectLst/>
                      </a:endParaRP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effectLst/>
                        </a:rPr>
                        <a:t>Living</a:t>
                      </a:r>
                      <a:r>
                        <a:rPr lang="en-GB" sz="2000" baseline="0" dirty="0" smtClean="0">
                          <a:effectLst/>
                        </a:rPr>
                        <a:t> at home</a:t>
                      </a:r>
                      <a:endParaRPr lang="en-GB" sz="2000" b="0" dirty="0">
                        <a:effectLst/>
                      </a:endParaRP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effectLst/>
                        </a:rPr>
                        <a:t>Living away from home outside London</a:t>
                      </a:r>
                      <a:endParaRPr lang="en-GB" sz="2000" b="0" dirty="0">
                        <a:effectLst/>
                      </a:endParaRP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Living away from home studying in London</a:t>
                      </a:r>
                      <a:endParaRPr lang="en-GB" sz="20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</a:rPr>
                        <a:t>Under £25,000 a year</a:t>
                      </a: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</a:rPr>
                        <a:t>£7, 987</a:t>
                      </a: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</a:rPr>
                        <a:t>£9,488</a:t>
                      </a: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</a:rPr>
                        <a:t>£12,382</a:t>
                      </a:r>
                    </a:p>
                  </a:txBody>
                  <a:tcPr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</a:rPr>
                        <a:t>£35,000 a year</a:t>
                      </a: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</a:rPr>
                        <a:t>£6,642</a:t>
                      </a: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</a:rPr>
                        <a:t>£8,130</a:t>
                      </a: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</a:rPr>
                        <a:t>£11,001</a:t>
                      </a:r>
                    </a:p>
                  </a:txBody>
                  <a:tcPr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</a:rPr>
                        <a:t>£50,000 a year</a:t>
                      </a: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</a:rPr>
                        <a:t>£4,623</a:t>
                      </a: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</a:rPr>
                        <a:t>£6,092</a:t>
                      </a: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</a:rPr>
                        <a:t>£8,929</a:t>
                      </a:r>
                    </a:p>
                  </a:txBody>
                  <a:tcPr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</a:rPr>
                        <a:t>Over £58,220 a year</a:t>
                      </a: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</a:rPr>
                        <a:t>£3,516</a:t>
                      </a: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</a:rPr>
                        <a:t>£4,222</a:t>
                      </a:r>
                    </a:p>
                  </a:txBody>
                  <a:tcPr marT="47625" marB="47625" anchor="ctr"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</a:rPr>
                        <a:t>£6,858</a:t>
                      </a:r>
                    </a:p>
                  </a:txBody>
                  <a:tcPr marT="47625" marB="47625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16755" y="5772150"/>
            <a:ext cx="91101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dirty="0">
                <a:solidFill>
                  <a:srgbClr val="ED6708"/>
                </a:solidFill>
              </a:rPr>
              <a:t>Calculator </a:t>
            </a:r>
            <a:r>
              <a:rPr lang="en-GB" sz="3200" dirty="0" smtClean="0">
                <a:solidFill>
                  <a:srgbClr val="ED6708"/>
                </a:solidFill>
              </a:rPr>
              <a:t>at </a:t>
            </a:r>
            <a:r>
              <a:rPr lang="en-GB" sz="3200" u="sng" dirty="0">
                <a:hlinkClick r:id="rId2"/>
              </a:rPr>
              <a:t>www.gov.uk/student-finance-calculator</a:t>
            </a:r>
            <a:endParaRPr lang="en-GB" sz="3200" dirty="0">
              <a:solidFill>
                <a:srgbClr val="ED67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94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Student finance is divided into 2 areas: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465513" y="1546167"/>
          <a:ext cx="11122429" cy="46680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A214DE11-CDD5-46C1-86DF-ABA188438B3F}"/>
              </a:ext>
            </a:extLst>
          </p:cNvPr>
          <p:cNvSpPr txBox="1">
            <a:spLocks/>
          </p:cNvSpPr>
          <p:nvPr/>
        </p:nvSpPr>
        <p:spPr>
          <a:xfrm>
            <a:off x="604058" y="1593179"/>
            <a:ext cx="4986758" cy="4664597"/>
          </a:xfrm>
          <a:prstGeom prst="wedgeRectCallout">
            <a:avLst>
              <a:gd name="adj1" fmla="val 86323"/>
              <a:gd name="adj2" fmla="val -13293"/>
            </a:avLst>
          </a:prstGeom>
          <a:solidFill>
            <a:schemeClr val="bg1"/>
          </a:solidFill>
          <a:ln w="38100">
            <a:solidFill>
              <a:srgbClr val="202A30"/>
            </a:solidFill>
          </a:ln>
        </p:spPr>
        <p:txBody>
          <a:bodyPr>
            <a:noAutofit/>
          </a:bodyPr>
          <a:lstStyle>
            <a:lvl1pPr marL="0" indent="0" algn="l" defTabSz="257175" rtl="0" eaLnBrk="1" latinLnBrk="0" hangingPunct="1">
              <a:lnSpc>
                <a:spcPct val="100000"/>
              </a:lnSpc>
              <a:spcBef>
                <a:spcPts val="675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257175" rtl="0" eaLnBrk="1" latinLnBrk="0" hangingPunct="1">
              <a:spcBef>
                <a:spcPts val="675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3" indent="0" algn="l" defTabSz="257175" rtl="0" eaLnBrk="1" latinLnBrk="0" hangingPunct="1">
              <a:spcBef>
                <a:spcPts val="675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93" indent="0" algn="l" defTabSz="257175" rtl="0" eaLnBrk="1" latinLnBrk="0" hangingPunct="1">
              <a:spcBef>
                <a:spcPts val="675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3" indent="0" algn="l" defTabSz="257175" rtl="0" eaLnBrk="1" latinLnBrk="0" hangingPunct="1">
              <a:spcBef>
                <a:spcPts val="675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257175" rtl="0" eaLnBrk="1" latinLnBrk="0" hangingPunct="1">
              <a:spcBef>
                <a:spcPct val="20000"/>
              </a:spcBef>
              <a:buFont typeface="Arial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257175" rtl="0" eaLnBrk="1" latinLnBrk="0" hangingPunct="1">
              <a:spcBef>
                <a:spcPct val="20000"/>
              </a:spcBef>
              <a:buFont typeface="Arial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257175" rtl="0" eaLnBrk="1" latinLnBrk="0" hangingPunct="1">
              <a:spcBef>
                <a:spcPct val="20000"/>
              </a:spcBef>
              <a:buFont typeface="Arial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257175" rtl="0" eaLnBrk="1" latinLnBrk="0" hangingPunct="1">
              <a:spcBef>
                <a:spcPct val="20000"/>
              </a:spcBef>
              <a:buFont typeface="Arial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Different amounts depending on your situation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Where you’re from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Where you’re studying- London students are entitled to the higher London rate of maintenance loan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Whether you will be living at home whilst you study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Partly based on household income</a:t>
            </a:r>
          </a:p>
          <a:p>
            <a:r>
              <a:rPr lang="en-US" dirty="0"/>
              <a:t>Paid directly to you three times a year.</a:t>
            </a:r>
          </a:p>
        </p:txBody>
      </p:sp>
    </p:spTree>
    <p:extLst>
      <p:ext uri="{BB962C8B-B14F-4D97-AF65-F5344CB8AC3E}">
        <p14:creationId xmlns:p14="http://schemas.microsoft.com/office/powerpoint/2010/main" val="38097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8" grpId="1" uiExpand="1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875899" y="2435192"/>
            <a:ext cx="10116151" cy="1617044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 smtClean="0">
                <a:solidFill>
                  <a:prstClr val="white"/>
                </a:solidFill>
              </a:rPr>
              <a:t>How do student loans work?</a:t>
            </a:r>
            <a:endParaRPr lang="en-GB" sz="4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67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to apply?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509" y="1531229"/>
            <a:ext cx="7204363" cy="5071701"/>
          </a:xfrm>
        </p:spPr>
        <p:txBody>
          <a:bodyPr/>
          <a:lstStyle/>
          <a:p>
            <a:pPr marL="342900" indent="-3429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900" dirty="0">
                <a:latin typeface="+mj-lt"/>
              </a:rPr>
              <a:t>The easiest way to apply is online-</a:t>
            </a:r>
          </a:p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lang="en-US" sz="1900" dirty="0">
                <a:solidFill>
                  <a:schemeClr val="accent1"/>
                </a:solidFill>
                <a:latin typeface="+mj-lt"/>
                <a:cs typeface="Arial" pitchFamily="34" charset="0"/>
              </a:rPr>
              <a:t>www.gov.uk/studentfinance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latin typeface="+mj-lt"/>
              </a:rPr>
              <a:t>If you live in Wales, Scotland or NI, the process will be slightly different.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latin typeface="+mj-lt"/>
              </a:rPr>
              <a:t>Apply as soon as possible- the process can take a while and</a:t>
            </a:r>
            <a:r>
              <a:rPr lang="en-GB" sz="1900" dirty="0">
                <a:latin typeface="+mj-lt"/>
              </a:rPr>
              <a:t> you can change details (like where you’re studying) later on.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900" dirty="0">
                <a:latin typeface="+mj-lt"/>
              </a:rPr>
              <a:t>You don’t need a confirmed place at university or college to apply.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900" dirty="0">
                <a:latin typeface="+mj-lt"/>
              </a:rPr>
              <a:t>The application window </a:t>
            </a:r>
            <a:r>
              <a:rPr lang="en-GB" sz="1900" dirty="0" smtClean="0">
                <a:latin typeface="+mj-lt"/>
              </a:rPr>
              <a:t>opened on 1</a:t>
            </a:r>
            <a:r>
              <a:rPr lang="en-GB" sz="1900" baseline="30000" dirty="0" smtClean="0">
                <a:latin typeface="+mj-lt"/>
              </a:rPr>
              <a:t>st</a:t>
            </a:r>
            <a:r>
              <a:rPr lang="en-GB" sz="1900" dirty="0" smtClean="0">
                <a:latin typeface="+mj-lt"/>
              </a:rPr>
              <a:t> March 2021 and will close on 21 May 2021.</a:t>
            </a:r>
            <a:endParaRPr lang="en-GB" sz="1900" dirty="0">
              <a:latin typeface="+mj-lt"/>
            </a:endParaRP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900" dirty="0">
                <a:latin typeface="+mj-lt"/>
              </a:rPr>
              <a:t>You can apply for a tuition fee loan, maintenance loan, both or neither.</a:t>
            </a:r>
          </a:p>
          <a:p>
            <a:pPr marL="431800" indent="-358775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 dirty="0">
                <a:solidFill>
                  <a:srgbClr val="000000"/>
                </a:solidFill>
                <a:cs typeface="Arial" pitchFamily="34" charset="0"/>
              </a:rPr>
              <a:t>If you’re applying for a loan that depends on household income, SFE will need details of your taxable income and National Insurance number. </a:t>
            </a:r>
          </a:p>
          <a:p>
            <a:pPr marL="431800" indent="-358775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900" dirty="0">
                <a:solidFill>
                  <a:srgbClr val="000000"/>
                </a:solidFill>
                <a:cs typeface="Arial" pitchFamily="34" charset="0"/>
              </a:rPr>
              <a:t>Your parent(s) or carer(s) will also need to provide information on taxable income and National Insurance number.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+mj-lt"/>
            </a:endParaRPr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872" y="2156400"/>
            <a:ext cx="4682182" cy="3475298"/>
          </a:xfrm>
          <a:prstGeom prst="rect">
            <a:avLst/>
          </a:prstGeom>
          <a:ln w="19050" cmpd="sng">
            <a:noFill/>
          </a:ln>
        </p:spPr>
      </p:pic>
    </p:spTree>
    <p:extLst>
      <p:ext uri="{BB962C8B-B14F-4D97-AF65-F5344CB8AC3E}">
        <p14:creationId xmlns:p14="http://schemas.microsoft.com/office/powerpoint/2010/main" val="28880484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875899" y="2435192"/>
            <a:ext cx="10116151" cy="1617044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 smtClean="0">
                <a:solidFill>
                  <a:prstClr val="white"/>
                </a:solidFill>
              </a:rPr>
              <a:t>Repayments</a:t>
            </a:r>
            <a:endParaRPr lang="en-GB" sz="4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064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Repaying your loan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dirty="0"/>
              <a:t>You only start repaying the April after you have graduated.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dirty="0"/>
              <a:t>Applies to both tuition and maintenance loan.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dirty="0"/>
              <a:t>You must earn over a certain amount to start repaying your loan (this changes every year but will be £27,295 from April </a:t>
            </a:r>
            <a:r>
              <a:rPr lang="en-GB" dirty="0" smtClean="0"/>
              <a:t>2021).</a:t>
            </a:r>
            <a:endParaRPr lang="en-GB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dirty="0"/>
              <a:t>If your income falls below the threshold, your repayments will stop.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dirty="0"/>
              <a:t>Any remaining balance is wiped 30 years after the first payment.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dirty="0"/>
              <a:t>The repayments will usually be made automatically through the UK tax system.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dirty="0"/>
              <a:t>Interest is charged on the loan until the loan is repaid. The amount of interest depends on how much you earn after you graduate. </a:t>
            </a:r>
          </a:p>
        </p:txBody>
      </p:sp>
    </p:spTree>
    <p:extLst>
      <p:ext uri="{BB962C8B-B14F-4D97-AF65-F5344CB8AC3E}">
        <p14:creationId xmlns:p14="http://schemas.microsoft.com/office/powerpoint/2010/main" val="104367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232"/>
    </mc:Choice>
    <mc:Fallback xmlns="">
      <p:transition spd="slow" advTm="1072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Repaying your loan - interest </a:t>
            </a:r>
          </a:p>
        </p:txBody>
      </p:sp>
      <p:sp>
        <p:nvSpPr>
          <p:cNvPr id="2" name="Rectangle 1"/>
          <p:cNvSpPr/>
          <p:nvPr/>
        </p:nvSpPr>
        <p:spPr>
          <a:xfrm>
            <a:off x="447472" y="1452940"/>
            <a:ext cx="114883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+mj-lt"/>
              </a:rPr>
              <a:t>Interest is charged on the loan until the loan is repaid.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+mj-lt"/>
              </a:rPr>
              <a:t>The interest rate is based on the UK Retail Price Index (RPI), which is updated once a year in September using the RPI from March of that year. RPI is currently set at 2.6%.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941539"/>
              </p:ext>
            </p:extLst>
          </p:nvPr>
        </p:nvGraphicFramePr>
        <p:xfrm>
          <a:off x="833117" y="3000523"/>
          <a:ext cx="10717075" cy="3520440"/>
        </p:xfrm>
        <a:graphic>
          <a:graphicData uri="http://schemas.openxmlformats.org/drawingml/2006/table">
            <a:tbl>
              <a:tblPr firstCol="1">
                <a:tableStyleId>{5C22544A-7EE6-4342-B048-85BDC9FD1C3A}</a:tableStyleId>
              </a:tblPr>
              <a:tblGrid>
                <a:gridCol w="47793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376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60220">
                <a:tc>
                  <a:txBody>
                    <a:bodyPr/>
                    <a:lstStyle/>
                    <a:p>
                      <a:r>
                        <a:rPr lang="en-GB" b="0" dirty="0">
                          <a:effectLst/>
                        </a:rPr>
                        <a:t>While you're studying up until the April after you finish or leave your course</a:t>
                      </a:r>
                      <a:endParaRPr lang="en-GB" b="0" dirty="0"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150" marR="57150" marT="57150" marB="57150" anchor="ctr"/>
                </a:tc>
                <a:tc>
                  <a:txBody>
                    <a:bodyPr/>
                    <a:lstStyle/>
                    <a:p>
                      <a:pPr marL="180975" lvl="1" indent="0"/>
                      <a:r>
                        <a:rPr lang="en-GB" dirty="0">
                          <a:effectLst/>
                        </a:rPr>
                        <a:t>Retail Price Index (RPI) plus 3</a:t>
                      </a:r>
                      <a:r>
                        <a:rPr lang="en-GB" dirty="0" smtClean="0">
                          <a:effectLst/>
                        </a:rPr>
                        <a:t>%</a:t>
                      </a:r>
                      <a:endParaRPr lang="en-GB" dirty="0"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150" marR="57150" marT="57150" marB="5715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60220">
                <a:tc>
                  <a:txBody>
                    <a:bodyPr/>
                    <a:lstStyle/>
                    <a:p>
                      <a:r>
                        <a:rPr lang="en-GB" b="0" dirty="0">
                          <a:effectLst/>
                        </a:rPr>
                        <a:t>From the April after you finish your course</a:t>
                      </a:r>
                      <a:endParaRPr lang="en-GB" b="0" dirty="0"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150" marR="57150" marT="57150" marB="57150" anchor="ctr"/>
                </a:tc>
                <a:tc>
                  <a:txBody>
                    <a:bodyPr/>
                    <a:lstStyle/>
                    <a:p>
                      <a:pPr marL="180975" lvl="1" indent="0">
                        <a:spcAft>
                          <a:spcPts val="600"/>
                        </a:spcAft>
                      </a:pPr>
                      <a:r>
                        <a:rPr lang="en-GB" dirty="0">
                          <a:effectLst/>
                        </a:rPr>
                        <a:t>Your annual income	Interest rate</a:t>
                      </a:r>
                    </a:p>
                    <a:p>
                      <a:pPr marL="180975" lvl="1" indent="0">
                        <a:spcAft>
                          <a:spcPts val="600"/>
                        </a:spcAft>
                      </a:pPr>
                      <a:r>
                        <a:rPr lang="en-GB" dirty="0">
                          <a:effectLst/>
                        </a:rPr>
                        <a:t>£26,575 or less	          RPI (currently </a:t>
                      </a:r>
                      <a:r>
                        <a:rPr lang="en-GB" dirty="0" smtClean="0">
                          <a:effectLst/>
                        </a:rPr>
                        <a:t>2.6%)</a:t>
                      </a:r>
                      <a:endParaRPr lang="en-GB" dirty="0">
                        <a:effectLst/>
                      </a:endParaRPr>
                    </a:p>
                    <a:p>
                      <a:pPr marL="180975" lvl="1" indent="0">
                        <a:spcAft>
                          <a:spcPts val="600"/>
                        </a:spcAft>
                      </a:pPr>
                      <a:r>
                        <a:rPr lang="en-GB" dirty="0">
                          <a:effectLst/>
                        </a:rPr>
                        <a:t>£26,576 to £47,835	RPI (currently </a:t>
                      </a:r>
                      <a:r>
                        <a:rPr lang="en-GB" dirty="0" smtClean="0">
                          <a:effectLst/>
                        </a:rPr>
                        <a:t>2.6%), </a:t>
                      </a:r>
                      <a:r>
                        <a:rPr lang="en-GB" dirty="0">
                          <a:effectLst/>
                        </a:rPr>
                        <a:t>plus up to 3%</a:t>
                      </a:r>
                    </a:p>
                    <a:p>
                      <a:pPr marL="180975" lvl="1" indent="0">
                        <a:spcAft>
                          <a:spcPts val="600"/>
                        </a:spcAft>
                      </a:pPr>
                      <a:r>
                        <a:rPr lang="en-GB" dirty="0">
                          <a:effectLst/>
                        </a:rPr>
                        <a:t>Over £47,835	</a:t>
                      </a:r>
                      <a:r>
                        <a:rPr lang="en-GB" baseline="0" dirty="0">
                          <a:effectLst/>
                        </a:rPr>
                        <a:t>          </a:t>
                      </a:r>
                      <a:r>
                        <a:rPr lang="en-GB" dirty="0">
                          <a:effectLst/>
                        </a:rPr>
                        <a:t>RPI (currently </a:t>
                      </a:r>
                      <a:r>
                        <a:rPr lang="en-GB" dirty="0" smtClean="0">
                          <a:effectLst/>
                        </a:rPr>
                        <a:t>2.6%), </a:t>
                      </a:r>
                      <a:r>
                        <a:rPr lang="en-GB" dirty="0">
                          <a:effectLst/>
                        </a:rPr>
                        <a:t>plus 3%</a:t>
                      </a:r>
                      <a:endParaRPr lang="en-GB" dirty="0"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57150" marR="57150" marT="57150" marB="5715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181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069"/>
    </mc:Choice>
    <mc:Fallback xmlns="">
      <p:transition spd="slow" advTm="78069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Annual income of £28,800– how much do you repay?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09600" y="1382077"/>
            <a:ext cx="10555086" cy="4916476"/>
            <a:chOff x="609600" y="1382077"/>
            <a:chExt cx="10555086" cy="4916476"/>
          </a:xfrm>
        </p:grpSpPr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1834364" y="1591025"/>
              <a:ext cx="488950" cy="4707528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1833729" y="1591025"/>
              <a:ext cx="488951" cy="1110819"/>
            </a:xfrm>
            <a:prstGeom prst="rect">
              <a:avLst/>
            </a:prstGeom>
            <a:solidFill>
              <a:srgbClr val="ED6708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24" name="Text Box 20"/>
            <p:cNvSpPr txBox="1">
              <a:spLocks noChangeArrowheads="1"/>
            </p:cNvSpPr>
            <p:nvPr/>
          </p:nvSpPr>
          <p:spPr bwMode="auto">
            <a:xfrm>
              <a:off x="2462879" y="3557686"/>
              <a:ext cx="1683654" cy="734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£2,400</a:t>
              </a:r>
              <a:endPara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27" name="Text Box 23"/>
            <p:cNvSpPr txBox="1">
              <a:spLocks noChangeArrowheads="1"/>
            </p:cNvSpPr>
            <p:nvPr/>
          </p:nvSpPr>
          <p:spPr bwMode="auto">
            <a:xfrm>
              <a:off x="2575897" y="1786212"/>
              <a:ext cx="915073" cy="753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£125</a:t>
              </a:r>
              <a:endPara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1835316" y="1591025"/>
              <a:ext cx="490538" cy="62515"/>
            </a:xfrm>
            <a:prstGeom prst="rect">
              <a:avLst/>
            </a:prstGeom>
            <a:solidFill>
              <a:srgbClr val="202A30"/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+mj-lt"/>
              </a:endParaRPr>
            </a:p>
          </p:txBody>
        </p:sp>
        <p:sp>
          <p:nvSpPr>
            <p:cNvPr id="32" name="Text Box 28"/>
            <p:cNvSpPr txBox="1">
              <a:spLocks noChangeArrowheads="1"/>
            </p:cNvSpPr>
            <p:nvPr/>
          </p:nvSpPr>
          <p:spPr bwMode="auto">
            <a:xfrm>
              <a:off x="2575897" y="1382077"/>
              <a:ext cx="1570635" cy="3591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2800" b="0" i="0" u="none" strike="noStrike" cap="none" normalizeH="0" baseline="0" dirty="0">
                  <a:ln>
                    <a:noFill/>
                  </a:ln>
                  <a:effectLst/>
                  <a:latin typeface="+mj-lt"/>
                </a:rPr>
                <a:t>£11.25</a:t>
              </a:r>
              <a:endPara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j-lt"/>
              </a:endParaRPr>
            </a:p>
          </p:txBody>
        </p:sp>
        <p:sp>
          <p:nvSpPr>
            <p:cNvPr id="33" name="Text Box 29"/>
            <p:cNvSpPr txBox="1">
              <a:spLocks noChangeArrowheads="1"/>
            </p:cNvSpPr>
            <p:nvPr/>
          </p:nvSpPr>
          <p:spPr bwMode="auto">
            <a:xfrm>
              <a:off x="7524067" y="4028683"/>
              <a:ext cx="754800" cy="1152000"/>
            </a:xfrm>
            <a:prstGeom prst="rect">
              <a:avLst/>
            </a:prstGeom>
            <a:solidFill>
              <a:srgbClr val="ED6708"/>
            </a:solidFill>
            <a:ln w="3175" algn="ctr">
              <a:noFill/>
              <a:miter lim="800000"/>
              <a:headEnd/>
              <a:tailEnd/>
              <a:extLst>
                <a:ext uri="{C807C97D-BFC1-408E-A445-0C87EB9F89A2}">
                  <ask:lineSketchStyleProps xmlns:ask="http://schemas.microsoft.com/office/drawing/2018/sketchyshapes" xmlns="" sd="594763101">
                    <a:custGeom>
                      <a:avLst/>
                      <a:gdLst>
                        <a:gd name="connsiteX0" fmla="*/ 0 w 2880000"/>
                        <a:gd name="connsiteY0" fmla="*/ 0 h 1080000"/>
                        <a:gd name="connsiteX1" fmla="*/ 2880000 w 2880000"/>
                        <a:gd name="connsiteY1" fmla="*/ 0 h 1080000"/>
                        <a:gd name="connsiteX2" fmla="*/ 2880000 w 2880000"/>
                        <a:gd name="connsiteY2" fmla="*/ 1080000 h 1080000"/>
                        <a:gd name="connsiteX3" fmla="*/ 0 w 2880000"/>
                        <a:gd name="connsiteY3" fmla="*/ 1080000 h 1080000"/>
                        <a:gd name="connsiteX4" fmla="*/ 0 w 2880000"/>
                        <a:gd name="connsiteY4" fmla="*/ 0 h 1080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80000" h="1080000" extrusionOk="0">
                          <a:moveTo>
                            <a:pt x="0" y="0"/>
                          </a:moveTo>
                          <a:cubicBezTo>
                            <a:pt x="1267999" y="-148089"/>
                            <a:pt x="1753701" y="-155672"/>
                            <a:pt x="2880000" y="0"/>
                          </a:cubicBezTo>
                          <a:cubicBezTo>
                            <a:pt x="2822596" y="142836"/>
                            <a:pt x="2854046" y="940866"/>
                            <a:pt x="2880000" y="1080000"/>
                          </a:cubicBezTo>
                          <a:cubicBezTo>
                            <a:pt x="1926284" y="1244468"/>
                            <a:pt x="829064" y="1081719"/>
                            <a:pt x="0" y="1080000"/>
                          </a:cubicBezTo>
                          <a:cubicBezTo>
                            <a:pt x="-55922" y="730976"/>
                            <a:pt x="11239" y="504268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vert="horz" wrap="square" lIns="36576" tIns="36576" rIns="36576" bIns="36576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9%</a:t>
              </a:r>
              <a:endPara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656000" y="1849157"/>
              <a:ext cx="2736000" cy="1152000"/>
            </a:xfrm>
            <a:prstGeom prst="rect">
              <a:avLst/>
            </a:prstGeom>
            <a:solidFill>
              <a:srgbClr val="ED6708"/>
            </a:solidFill>
            <a:ln w="3175">
              <a:noFill/>
              <a:extLst>
                <a:ext uri="{C807C97D-BFC1-408E-A445-0C87EB9F89A2}">
                  <ask:lineSketchStyleProps xmlns:ask="http://schemas.microsoft.com/office/drawing/2018/sketchyshapes" xmlns="" sd="832748028">
                    <a:custGeom>
                      <a:avLst/>
                      <a:gdLst>
                        <a:gd name="connsiteX0" fmla="*/ 0 w 2880000"/>
                        <a:gd name="connsiteY0" fmla="*/ 0 h 1272208"/>
                        <a:gd name="connsiteX1" fmla="*/ 2880000 w 2880000"/>
                        <a:gd name="connsiteY1" fmla="*/ 0 h 1272208"/>
                        <a:gd name="connsiteX2" fmla="*/ 2880000 w 2880000"/>
                        <a:gd name="connsiteY2" fmla="*/ 1272208 h 1272208"/>
                        <a:gd name="connsiteX3" fmla="*/ 0 w 2880000"/>
                        <a:gd name="connsiteY3" fmla="*/ 1272208 h 1272208"/>
                        <a:gd name="connsiteX4" fmla="*/ 0 w 2880000"/>
                        <a:gd name="connsiteY4" fmla="*/ 0 h 12722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80000" h="1272208" fill="none" extrusionOk="0">
                          <a:moveTo>
                            <a:pt x="0" y="0"/>
                          </a:moveTo>
                          <a:cubicBezTo>
                            <a:pt x="740723" y="-18095"/>
                            <a:pt x="2149029" y="-41909"/>
                            <a:pt x="2880000" y="0"/>
                          </a:cubicBezTo>
                          <a:cubicBezTo>
                            <a:pt x="2933092" y="212517"/>
                            <a:pt x="2904930" y="1015153"/>
                            <a:pt x="2880000" y="1272208"/>
                          </a:cubicBezTo>
                          <a:cubicBezTo>
                            <a:pt x="1880521" y="1104100"/>
                            <a:pt x="692187" y="1383404"/>
                            <a:pt x="0" y="1272208"/>
                          </a:cubicBezTo>
                          <a:cubicBezTo>
                            <a:pt x="-72033" y="1143041"/>
                            <a:pt x="109319" y="151002"/>
                            <a:pt x="0" y="0"/>
                          </a:cubicBezTo>
                          <a:close/>
                        </a:path>
                        <a:path w="2880000" h="1272208" stroke="0" extrusionOk="0">
                          <a:moveTo>
                            <a:pt x="0" y="0"/>
                          </a:moveTo>
                          <a:cubicBezTo>
                            <a:pt x="1158060" y="-162780"/>
                            <a:pt x="1455223" y="2068"/>
                            <a:pt x="2880000" y="0"/>
                          </a:cubicBezTo>
                          <a:cubicBezTo>
                            <a:pt x="2791943" y="128431"/>
                            <a:pt x="2869894" y="791714"/>
                            <a:pt x="2880000" y="1272208"/>
                          </a:cubicBezTo>
                          <a:cubicBezTo>
                            <a:pt x="1662007" y="1361726"/>
                            <a:pt x="520115" y="1434639"/>
                            <a:pt x="0" y="1272208"/>
                          </a:cubicBezTo>
                          <a:cubicBezTo>
                            <a:pt x="76801" y="1125223"/>
                            <a:pt x="-14364" y="474616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GB" altLang="en-US" sz="2800" dirty="0">
                  <a:solidFill>
                    <a:srgbClr val="000000"/>
                  </a:solidFill>
                  <a:latin typeface="+mj-lt"/>
                </a:rPr>
                <a:t>Monthly threshold  £2,275</a:t>
              </a:r>
              <a:endParaRPr lang="en-GB" sz="2800" dirty="0">
                <a:latin typeface="+mj-lt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4638248" y="4028683"/>
              <a:ext cx="2736000" cy="1152000"/>
            </a:xfrm>
            <a:prstGeom prst="rect">
              <a:avLst/>
            </a:prstGeom>
            <a:solidFill>
              <a:srgbClr val="ED6708"/>
            </a:solidFill>
            <a:ln w="3175">
              <a:noFill/>
              <a:extLst>
                <a:ext uri="{C807C97D-BFC1-408E-A445-0C87EB9F89A2}">
                  <ask:lineSketchStyleProps xmlns:ask="http://schemas.microsoft.com/office/drawing/2018/sketchyshapes" xmlns="" sd="2874681691">
                    <a:custGeom>
                      <a:avLst/>
                      <a:gdLst>
                        <a:gd name="connsiteX0" fmla="*/ 0 w 2880000"/>
                        <a:gd name="connsiteY0" fmla="*/ 0 h 887487"/>
                        <a:gd name="connsiteX1" fmla="*/ 2880000 w 2880000"/>
                        <a:gd name="connsiteY1" fmla="*/ 0 h 887487"/>
                        <a:gd name="connsiteX2" fmla="*/ 2880000 w 2880000"/>
                        <a:gd name="connsiteY2" fmla="*/ 887487 h 887487"/>
                        <a:gd name="connsiteX3" fmla="*/ 0 w 2880000"/>
                        <a:gd name="connsiteY3" fmla="*/ 887487 h 887487"/>
                        <a:gd name="connsiteX4" fmla="*/ 0 w 2880000"/>
                        <a:gd name="connsiteY4" fmla="*/ 0 h 8874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80000" h="887487" fill="none" extrusionOk="0">
                          <a:moveTo>
                            <a:pt x="0" y="0"/>
                          </a:moveTo>
                          <a:cubicBezTo>
                            <a:pt x="804015" y="-153935"/>
                            <a:pt x="1619374" y="-64796"/>
                            <a:pt x="2880000" y="0"/>
                          </a:cubicBezTo>
                          <a:cubicBezTo>
                            <a:pt x="2853140" y="316793"/>
                            <a:pt x="2892652" y="493966"/>
                            <a:pt x="2880000" y="887487"/>
                          </a:cubicBezTo>
                          <a:cubicBezTo>
                            <a:pt x="1501101" y="837200"/>
                            <a:pt x="1253190" y="861040"/>
                            <a:pt x="0" y="887487"/>
                          </a:cubicBezTo>
                          <a:cubicBezTo>
                            <a:pt x="37331" y="499122"/>
                            <a:pt x="27680" y="92509"/>
                            <a:pt x="0" y="0"/>
                          </a:cubicBezTo>
                          <a:close/>
                        </a:path>
                        <a:path w="2880000" h="887487" stroke="0" extrusionOk="0">
                          <a:moveTo>
                            <a:pt x="0" y="0"/>
                          </a:moveTo>
                          <a:cubicBezTo>
                            <a:pt x="978794" y="147147"/>
                            <a:pt x="1951268" y="-109168"/>
                            <a:pt x="2880000" y="0"/>
                          </a:cubicBezTo>
                          <a:cubicBezTo>
                            <a:pt x="2849801" y="202388"/>
                            <a:pt x="2803467" y="601413"/>
                            <a:pt x="2880000" y="887487"/>
                          </a:cubicBezTo>
                          <a:cubicBezTo>
                            <a:pt x="2446004" y="850503"/>
                            <a:pt x="799247" y="753656"/>
                            <a:pt x="0" y="887487"/>
                          </a:cubicBezTo>
                          <a:cubicBezTo>
                            <a:pt x="-74323" y="756906"/>
                            <a:pt x="-32738" y="146404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GB" sz="2800" dirty="0">
                  <a:solidFill>
                    <a:srgbClr val="000000"/>
                  </a:solidFill>
                  <a:latin typeface="+mj-lt"/>
                </a:rPr>
                <a:t>£125 above the threshold</a:t>
              </a:r>
              <a:endParaRPr lang="en-GB" sz="2800" dirty="0">
                <a:latin typeface="+mj-lt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09600" y="3337719"/>
              <a:ext cx="118094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altLang="en-US" sz="2800" dirty="0">
                  <a:solidFill>
                    <a:srgbClr val="000000"/>
                  </a:solidFill>
                  <a:latin typeface="+mj-lt"/>
                </a:rPr>
                <a:t>Per month</a:t>
              </a:r>
              <a:endParaRPr lang="en-GB" sz="2800" dirty="0">
                <a:latin typeface="+mj-lt"/>
              </a:endParaRPr>
            </a:p>
          </p:txBody>
        </p:sp>
        <p:sp>
          <p:nvSpPr>
            <p:cNvPr id="42" name="Text Box 29"/>
            <p:cNvSpPr txBox="1">
              <a:spLocks noChangeArrowheads="1"/>
            </p:cNvSpPr>
            <p:nvPr/>
          </p:nvSpPr>
          <p:spPr bwMode="auto">
            <a:xfrm>
              <a:off x="8428686" y="4028683"/>
              <a:ext cx="2736000" cy="1152000"/>
            </a:xfrm>
            <a:prstGeom prst="rect">
              <a:avLst/>
            </a:prstGeom>
            <a:solidFill>
              <a:srgbClr val="ED6708"/>
            </a:solidFill>
            <a:ln w="3175">
              <a:noFill/>
              <a:extLst>
                <a:ext uri="{C807C97D-BFC1-408E-A445-0C87EB9F89A2}">
                  <ask:lineSketchStyleProps xmlns:ask="http://schemas.microsoft.com/office/drawing/2018/sketchyshapes" xmlns="" sd="810613828">
                    <a:custGeom>
                      <a:avLst/>
                      <a:gdLst>
                        <a:gd name="connsiteX0" fmla="*/ 0 w 3003808"/>
                        <a:gd name="connsiteY0" fmla="*/ 220932 h 1325564"/>
                        <a:gd name="connsiteX1" fmla="*/ 220932 w 3003808"/>
                        <a:gd name="connsiteY1" fmla="*/ 0 h 1325564"/>
                        <a:gd name="connsiteX2" fmla="*/ 912657 w 3003808"/>
                        <a:gd name="connsiteY2" fmla="*/ 0 h 1325564"/>
                        <a:gd name="connsiteX3" fmla="*/ 1501904 w 3003808"/>
                        <a:gd name="connsiteY3" fmla="*/ 0 h 1325564"/>
                        <a:gd name="connsiteX4" fmla="*/ 2193629 w 3003808"/>
                        <a:gd name="connsiteY4" fmla="*/ 0 h 1325564"/>
                        <a:gd name="connsiteX5" fmla="*/ 2782876 w 3003808"/>
                        <a:gd name="connsiteY5" fmla="*/ 0 h 1325564"/>
                        <a:gd name="connsiteX6" fmla="*/ 3003808 w 3003808"/>
                        <a:gd name="connsiteY6" fmla="*/ 220932 h 1325564"/>
                        <a:gd name="connsiteX7" fmla="*/ 3003808 w 3003808"/>
                        <a:gd name="connsiteY7" fmla="*/ 636271 h 1325564"/>
                        <a:gd name="connsiteX8" fmla="*/ 3003808 w 3003808"/>
                        <a:gd name="connsiteY8" fmla="*/ 1104632 h 1325564"/>
                        <a:gd name="connsiteX9" fmla="*/ 2782876 w 3003808"/>
                        <a:gd name="connsiteY9" fmla="*/ 1325564 h 1325564"/>
                        <a:gd name="connsiteX10" fmla="*/ 2091151 w 3003808"/>
                        <a:gd name="connsiteY10" fmla="*/ 1325564 h 1325564"/>
                        <a:gd name="connsiteX11" fmla="*/ 1501904 w 3003808"/>
                        <a:gd name="connsiteY11" fmla="*/ 1325564 h 1325564"/>
                        <a:gd name="connsiteX12" fmla="*/ 887037 w 3003808"/>
                        <a:gd name="connsiteY12" fmla="*/ 1325564 h 1325564"/>
                        <a:gd name="connsiteX13" fmla="*/ 220932 w 3003808"/>
                        <a:gd name="connsiteY13" fmla="*/ 1325564 h 1325564"/>
                        <a:gd name="connsiteX14" fmla="*/ 0 w 3003808"/>
                        <a:gd name="connsiteY14" fmla="*/ 1104632 h 1325564"/>
                        <a:gd name="connsiteX15" fmla="*/ 0 w 3003808"/>
                        <a:gd name="connsiteY15" fmla="*/ 689293 h 1325564"/>
                        <a:gd name="connsiteX16" fmla="*/ 0 w 3003808"/>
                        <a:gd name="connsiteY16" fmla="*/ 220932 h 13255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3003808" h="1325564" fill="none" extrusionOk="0">
                          <a:moveTo>
                            <a:pt x="0" y="220932"/>
                          </a:moveTo>
                          <a:cubicBezTo>
                            <a:pt x="1917" y="72815"/>
                            <a:pt x="123839" y="-590"/>
                            <a:pt x="220932" y="0"/>
                          </a:cubicBezTo>
                          <a:cubicBezTo>
                            <a:pt x="499526" y="-22579"/>
                            <a:pt x="717351" y="30590"/>
                            <a:pt x="912657" y="0"/>
                          </a:cubicBezTo>
                          <a:cubicBezTo>
                            <a:pt x="1107963" y="-30590"/>
                            <a:pt x="1260661" y="-21949"/>
                            <a:pt x="1501904" y="0"/>
                          </a:cubicBezTo>
                          <a:cubicBezTo>
                            <a:pt x="1743147" y="21949"/>
                            <a:pt x="1905548" y="-7972"/>
                            <a:pt x="2193629" y="0"/>
                          </a:cubicBezTo>
                          <a:cubicBezTo>
                            <a:pt x="2481710" y="7972"/>
                            <a:pt x="2564691" y="-18476"/>
                            <a:pt x="2782876" y="0"/>
                          </a:cubicBezTo>
                          <a:cubicBezTo>
                            <a:pt x="2912143" y="-5463"/>
                            <a:pt x="2983957" y="87642"/>
                            <a:pt x="3003808" y="220932"/>
                          </a:cubicBezTo>
                          <a:cubicBezTo>
                            <a:pt x="3018924" y="425765"/>
                            <a:pt x="2992596" y="504963"/>
                            <a:pt x="3003808" y="636271"/>
                          </a:cubicBezTo>
                          <a:cubicBezTo>
                            <a:pt x="3015020" y="767579"/>
                            <a:pt x="3005195" y="911837"/>
                            <a:pt x="3003808" y="1104632"/>
                          </a:cubicBezTo>
                          <a:cubicBezTo>
                            <a:pt x="2977780" y="1227278"/>
                            <a:pt x="2894875" y="1322094"/>
                            <a:pt x="2782876" y="1325564"/>
                          </a:cubicBezTo>
                          <a:cubicBezTo>
                            <a:pt x="2632323" y="1354177"/>
                            <a:pt x="2279513" y="1309099"/>
                            <a:pt x="2091151" y="1325564"/>
                          </a:cubicBezTo>
                          <a:cubicBezTo>
                            <a:pt x="1902789" y="1342029"/>
                            <a:pt x="1767749" y="1321955"/>
                            <a:pt x="1501904" y="1325564"/>
                          </a:cubicBezTo>
                          <a:cubicBezTo>
                            <a:pt x="1236059" y="1329173"/>
                            <a:pt x="1162453" y="1355664"/>
                            <a:pt x="887037" y="1325564"/>
                          </a:cubicBezTo>
                          <a:cubicBezTo>
                            <a:pt x="611621" y="1295464"/>
                            <a:pt x="463745" y="1341212"/>
                            <a:pt x="220932" y="1325564"/>
                          </a:cubicBezTo>
                          <a:cubicBezTo>
                            <a:pt x="73506" y="1337430"/>
                            <a:pt x="-2569" y="1230214"/>
                            <a:pt x="0" y="1104632"/>
                          </a:cubicBezTo>
                          <a:cubicBezTo>
                            <a:pt x="-16145" y="962142"/>
                            <a:pt x="-18221" y="856883"/>
                            <a:pt x="0" y="689293"/>
                          </a:cubicBezTo>
                          <a:cubicBezTo>
                            <a:pt x="18221" y="521703"/>
                            <a:pt x="14145" y="321459"/>
                            <a:pt x="0" y="220932"/>
                          </a:cubicBezTo>
                          <a:close/>
                        </a:path>
                        <a:path w="3003808" h="1325564" stroke="0" extrusionOk="0">
                          <a:moveTo>
                            <a:pt x="0" y="220932"/>
                          </a:moveTo>
                          <a:cubicBezTo>
                            <a:pt x="-24211" y="93385"/>
                            <a:pt x="99503" y="-5558"/>
                            <a:pt x="220932" y="0"/>
                          </a:cubicBezTo>
                          <a:cubicBezTo>
                            <a:pt x="513363" y="-25596"/>
                            <a:pt x="772531" y="-10649"/>
                            <a:pt x="912657" y="0"/>
                          </a:cubicBezTo>
                          <a:cubicBezTo>
                            <a:pt x="1052783" y="10649"/>
                            <a:pt x="1350236" y="13460"/>
                            <a:pt x="1553143" y="0"/>
                          </a:cubicBezTo>
                          <a:cubicBezTo>
                            <a:pt x="1756050" y="-13460"/>
                            <a:pt x="1949492" y="-13355"/>
                            <a:pt x="2142390" y="0"/>
                          </a:cubicBezTo>
                          <a:cubicBezTo>
                            <a:pt x="2335288" y="13355"/>
                            <a:pt x="2511977" y="-13870"/>
                            <a:pt x="2782876" y="0"/>
                          </a:cubicBezTo>
                          <a:cubicBezTo>
                            <a:pt x="2895760" y="-23732"/>
                            <a:pt x="2975972" y="108188"/>
                            <a:pt x="3003808" y="220932"/>
                          </a:cubicBezTo>
                          <a:cubicBezTo>
                            <a:pt x="2990745" y="336982"/>
                            <a:pt x="2998383" y="447516"/>
                            <a:pt x="3003808" y="645108"/>
                          </a:cubicBezTo>
                          <a:cubicBezTo>
                            <a:pt x="3009233" y="842700"/>
                            <a:pt x="3002043" y="886308"/>
                            <a:pt x="3003808" y="1104632"/>
                          </a:cubicBezTo>
                          <a:cubicBezTo>
                            <a:pt x="3009736" y="1229790"/>
                            <a:pt x="2923103" y="1302660"/>
                            <a:pt x="2782876" y="1325564"/>
                          </a:cubicBezTo>
                          <a:cubicBezTo>
                            <a:pt x="2485114" y="1326973"/>
                            <a:pt x="2297925" y="1315000"/>
                            <a:pt x="2116771" y="1325564"/>
                          </a:cubicBezTo>
                          <a:cubicBezTo>
                            <a:pt x="1935618" y="1336128"/>
                            <a:pt x="1709108" y="1313726"/>
                            <a:pt x="1450665" y="1325564"/>
                          </a:cubicBezTo>
                          <a:cubicBezTo>
                            <a:pt x="1192222" y="1337402"/>
                            <a:pt x="1009674" y="1323520"/>
                            <a:pt x="810179" y="1325564"/>
                          </a:cubicBezTo>
                          <a:cubicBezTo>
                            <a:pt x="610684" y="1327608"/>
                            <a:pt x="453499" y="1306936"/>
                            <a:pt x="220932" y="1325564"/>
                          </a:cubicBezTo>
                          <a:cubicBezTo>
                            <a:pt x="78190" y="1328174"/>
                            <a:pt x="22363" y="1229076"/>
                            <a:pt x="0" y="1104632"/>
                          </a:cubicBezTo>
                          <a:cubicBezTo>
                            <a:pt x="-6788" y="1004759"/>
                            <a:pt x="-18858" y="835791"/>
                            <a:pt x="0" y="662782"/>
                          </a:cubicBezTo>
                          <a:cubicBezTo>
                            <a:pt x="18858" y="489773"/>
                            <a:pt x="17177" y="333097"/>
                            <a:pt x="0" y="220932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vert="horz" wrap="square" lIns="36576" tIns="36576" rIns="36576" bIns="36576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2800" b="0" i="0" u="none" strike="noStrike" cap="none" normalizeH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£11.25 a month</a:t>
              </a:r>
              <a:endPara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BED5802C-4EA6-4AD5-B0BF-C46DFC53F40A}"/>
                </a:ext>
              </a:extLst>
            </p:cNvPr>
            <p:cNvSpPr/>
            <p:nvPr/>
          </p:nvSpPr>
          <p:spPr>
            <a:xfrm>
              <a:off x="8428686" y="1835510"/>
              <a:ext cx="2736000" cy="1152000"/>
            </a:xfrm>
            <a:prstGeom prst="rect">
              <a:avLst/>
            </a:prstGeom>
            <a:solidFill>
              <a:srgbClr val="ED6708"/>
            </a:solidFill>
            <a:ln w="3175">
              <a:noFill/>
              <a:extLst>
                <a:ext uri="{C807C97D-BFC1-408E-A445-0C87EB9F89A2}">
                  <ask:lineSketchStyleProps xmlns:ask="http://schemas.microsoft.com/office/drawing/2018/sketchyshapes" xmlns="" sd="832748028">
                    <a:custGeom>
                      <a:avLst/>
                      <a:gdLst>
                        <a:gd name="connsiteX0" fmla="*/ 0 w 2880000"/>
                        <a:gd name="connsiteY0" fmla="*/ 0 h 1272208"/>
                        <a:gd name="connsiteX1" fmla="*/ 2880000 w 2880000"/>
                        <a:gd name="connsiteY1" fmla="*/ 0 h 1272208"/>
                        <a:gd name="connsiteX2" fmla="*/ 2880000 w 2880000"/>
                        <a:gd name="connsiteY2" fmla="*/ 1272208 h 1272208"/>
                        <a:gd name="connsiteX3" fmla="*/ 0 w 2880000"/>
                        <a:gd name="connsiteY3" fmla="*/ 1272208 h 1272208"/>
                        <a:gd name="connsiteX4" fmla="*/ 0 w 2880000"/>
                        <a:gd name="connsiteY4" fmla="*/ 0 h 12722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80000" h="1272208" fill="none" extrusionOk="0">
                          <a:moveTo>
                            <a:pt x="0" y="0"/>
                          </a:moveTo>
                          <a:cubicBezTo>
                            <a:pt x="740723" y="-18095"/>
                            <a:pt x="2149029" y="-41909"/>
                            <a:pt x="2880000" y="0"/>
                          </a:cubicBezTo>
                          <a:cubicBezTo>
                            <a:pt x="2933092" y="212517"/>
                            <a:pt x="2904930" y="1015153"/>
                            <a:pt x="2880000" y="1272208"/>
                          </a:cubicBezTo>
                          <a:cubicBezTo>
                            <a:pt x="1880521" y="1104100"/>
                            <a:pt x="692187" y="1383404"/>
                            <a:pt x="0" y="1272208"/>
                          </a:cubicBezTo>
                          <a:cubicBezTo>
                            <a:pt x="-72033" y="1143041"/>
                            <a:pt x="109319" y="151002"/>
                            <a:pt x="0" y="0"/>
                          </a:cubicBezTo>
                          <a:close/>
                        </a:path>
                        <a:path w="2880000" h="1272208" stroke="0" extrusionOk="0">
                          <a:moveTo>
                            <a:pt x="0" y="0"/>
                          </a:moveTo>
                          <a:cubicBezTo>
                            <a:pt x="1158060" y="-162780"/>
                            <a:pt x="1455223" y="2068"/>
                            <a:pt x="2880000" y="0"/>
                          </a:cubicBezTo>
                          <a:cubicBezTo>
                            <a:pt x="2791943" y="128431"/>
                            <a:pt x="2869894" y="791714"/>
                            <a:pt x="2880000" y="1272208"/>
                          </a:cubicBezTo>
                          <a:cubicBezTo>
                            <a:pt x="1662007" y="1361726"/>
                            <a:pt x="520115" y="1434639"/>
                            <a:pt x="0" y="1272208"/>
                          </a:cubicBezTo>
                          <a:cubicBezTo>
                            <a:pt x="76801" y="1125223"/>
                            <a:pt x="-14364" y="474616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GB" altLang="en-US" sz="2800" dirty="0">
                  <a:solidFill>
                    <a:srgbClr val="000000"/>
                  </a:solidFill>
                  <a:latin typeface="+mj-lt"/>
                </a:rPr>
                <a:t>Annual threshold  £27,295</a:t>
              </a:r>
              <a:endParaRPr lang="en-GB" sz="2800" dirty="0">
                <a:latin typeface="+mj-lt"/>
              </a:endParaRPr>
            </a:p>
          </p:txBody>
        </p: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xmlns="" id="{D17688F4-4C50-4CA2-AD3D-D935CAA48F1B}"/>
                </a:ext>
              </a:extLst>
            </p:cNvPr>
            <p:cNvCxnSpPr>
              <a:cxnSpLocks/>
              <a:stCxn id="15" idx="1"/>
              <a:endCxn id="39" idx="3"/>
            </p:cNvCxnSpPr>
            <p:nvPr/>
          </p:nvCxnSpPr>
          <p:spPr>
            <a:xfrm flipH="1">
              <a:off x="7392000" y="2411510"/>
              <a:ext cx="1036686" cy="1364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4088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670"/>
    </mc:Choice>
    <mc:Fallback xmlns="">
      <p:transition spd="slow" advTm="5467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Resources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540069"/>
              </p:ext>
            </p:extLst>
          </p:nvPr>
        </p:nvGraphicFramePr>
        <p:xfrm>
          <a:off x="500513" y="1460812"/>
          <a:ext cx="11367435" cy="52228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9145"/>
                <a:gridCol w="3789145"/>
                <a:gridCol w="3789145"/>
              </a:tblGrid>
              <a:tr h="445127"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kern="14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Resources referred to in pack</a:t>
                      </a:r>
                      <a:endParaRPr lang="en-GB" sz="10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kern="14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Additional Resources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kern="14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Useful webpages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</a:tr>
              <a:tr h="628472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1. </a:t>
                      </a:r>
                      <a:r>
                        <a:rPr lang="en-GB" sz="1200" u="sng" kern="1400" dirty="0">
                          <a:ln>
                            <a:noFill/>
                          </a:ln>
                          <a:solidFill>
                            <a:srgbClr val="0073CF"/>
                          </a:solidFill>
                          <a:effectLst/>
                          <a:latin typeface="Corbel" panose="020B0503020204020204" pitchFamily="34" charset="0"/>
                          <a:hlinkClick r:id="rId2"/>
                        </a:rPr>
                        <a:t>10 min video</a:t>
                      </a:r>
                      <a:endParaRPr lang="en-GB" sz="10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1. </a:t>
                      </a:r>
                      <a:r>
                        <a:rPr lang="en-GB" sz="1200" u="sng" kern="1400">
                          <a:ln>
                            <a:noFill/>
                          </a:ln>
                          <a:solidFill>
                            <a:srgbClr val="0073CF"/>
                          </a:solidFill>
                          <a:effectLst/>
                          <a:latin typeface="Corbel" panose="020B0503020204020204" pitchFamily="34" charset="0"/>
                          <a:hlinkClick r:id="rId3"/>
                        </a:rPr>
                        <a:t>Student Finance in 60 seconds video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1. Student Finance website: </a:t>
                      </a:r>
                      <a:r>
                        <a:rPr lang="en-GB" sz="1200" u="sng" kern="1400">
                          <a:ln>
                            <a:noFill/>
                          </a:ln>
                          <a:solidFill>
                            <a:srgbClr val="0073CF"/>
                          </a:solidFill>
                          <a:effectLst/>
                          <a:latin typeface="Corbel" panose="020B0503020204020204" pitchFamily="34" charset="0"/>
                          <a:hlinkClick r:id="rId4"/>
                        </a:rPr>
                        <a:t>www.gov.uk/studentfinance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</a:tr>
              <a:tr h="568774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2. PowerPoint</a:t>
                      </a:r>
                      <a:endParaRPr lang="en-GB" sz="10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2. </a:t>
                      </a:r>
                      <a:r>
                        <a:rPr lang="en-GB" sz="1200" u="sng" kern="1400">
                          <a:ln>
                            <a:noFill/>
                          </a:ln>
                          <a:solidFill>
                            <a:srgbClr val="0073CF"/>
                          </a:solidFill>
                          <a:effectLst/>
                          <a:latin typeface="Corbel" panose="020B0503020204020204" pitchFamily="34" charset="0"/>
                          <a:hlinkClick r:id="rId5"/>
                        </a:rPr>
                        <a:t>Student Life Webinar full  PowerPoint narration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2. The Student Room: </a:t>
                      </a:r>
                      <a:r>
                        <a:rPr lang="en-GB" sz="1200" u="sng" kern="1400">
                          <a:ln>
                            <a:noFill/>
                          </a:ln>
                          <a:solidFill>
                            <a:srgbClr val="0073CF"/>
                          </a:solidFill>
                          <a:effectLst/>
                          <a:latin typeface="Corbel" panose="020B0503020204020204" pitchFamily="34" charset="0"/>
                          <a:hlinkClick r:id="rId6"/>
                        </a:rPr>
                        <a:t>https://www.thestudentroom.co.uk/student-finance/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</a:tr>
              <a:tr h="708157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3. </a:t>
                      </a:r>
                      <a:r>
                        <a:rPr lang="en-GB" sz="1200" u="sng" kern="1400" dirty="0">
                          <a:ln>
                            <a:noFill/>
                          </a:ln>
                          <a:solidFill>
                            <a:srgbClr val="0073CF"/>
                          </a:solidFill>
                          <a:effectLst/>
                          <a:latin typeface="Corbel" panose="020B0503020204020204" pitchFamily="34" charset="0"/>
                          <a:hlinkClick r:id="rId7"/>
                        </a:rPr>
                        <a:t>Budgeting tips hand-out</a:t>
                      </a:r>
                      <a:endParaRPr lang="en-GB" sz="10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3. </a:t>
                      </a:r>
                      <a:r>
                        <a:rPr lang="en-GB" sz="1200" u="sng" kern="1400">
                          <a:ln>
                            <a:noFill/>
                          </a:ln>
                          <a:solidFill>
                            <a:srgbClr val="0073CF"/>
                          </a:solidFill>
                          <a:effectLst/>
                          <a:latin typeface="Corbel" panose="020B0503020204020204" pitchFamily="34" charset="0"/>
                          <a:hlinkClick r:id="rId8"/>
                        </a:rPr>
                        <a:t>Student Finance explained by a student ambassador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3. Money Saving Expert: </a:t>
                      </a:r>
                      <a:r>
                        <a:rPr lang="en-GB" sz="1200" u="sng" kern="1400">
                          <a:ln>
                            <a:noFill/>
                          </a:ln>
                          <a:solidFill>
                            <a:srgbClr val="0073CF"/>
                          </a:solidFill>
                          <a:effectLst/>
                          <a:latin typeface="Corbel" panose="020B0503020204020204" pitchFamily="34" charset="0"/>
                          <a:hlinkClick r:id="rId9"/>
                        </a:rPr>
                        <a:t>https://www.moneysavingexpert.com/students/student-bank-account/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</a:tr>
              <a:tr h="568774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sv-SE" sz="12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4. </a:t>
                      </a:r>
                      <a:r>
                        <a:rPr lang="sv-SE" sz="1200" u="sng" kern="1400" dirty="0">
                          <a:ln>
                            <a:noFill/>
                          </a:ln>
                          <a:solidFill>
                            <a:srgbClr val="0073CF"/>
                          </a:solidFill>
                          <a:effectLst/>
                          <a:latin typeface="Corbel" panose="020B0503020204020204" pitchFamily="34" charset="0"/>
                          <a:hlinkClick r:id="rId10"/>
                        </a:rPr>
                        <a:t>Student ambassador budgeting blog</a:t>
                      </a:r>
                      <a:endParaRPr lang="sv-SE" sz="10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4. </a:t>
                      </a:r>
                      <a:r>
                        <a:rPr lang="en-GB" sz="1200" u="sng" kern="1400">
                          <a:ln>
                            <a:noFill/>
                          </a:ln>
                          <a:solidFill>
                            <a:srgbClr val="0073CF"/>
                          </a:solidFill>
                          <a:effectLst/>
                          <a:latin typeface="Corbel" panose="020B0503020204020204" pitchFamily="34" charset="0"/>
                          <a:hlinkClick r:id="rId11"/>
                        </a:rPr>
                        <a:t>Student Finance PowerPoint with full narration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4. Royal Holloway Scholarships and Bursaries: </a:t>
                      </a:r>
                      <a:r>
                        <a:rPr lang="en-GB" sz="1200" u="sng" kern="1400">
                          <a:ln>
                            <a:noFill/>
                          </a:ln>
                          <a:solidFill>
                            <a:srgbClr val="0073CF"/>
                          </a:solidFill>
                          <a:effectLst/>
                          <a:latin typeface="Corbel" panose="020B0503020204020204" pitchFamily="34" charset="0"/>
                          <a:hlinkClick r:id="rId12"/>
                        </a:rPr>
                        <a:t>www.royalholloway.ac.uk/scholarships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</a:tr>
              <a:tr h="495889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5. </a:t>
                      </a:r>
                      <a:r>
                        <a:rPr lang="en-GB" sz="1200" u="sng" kern="1400">
                          <a:ln>
                            <a:noFill/>
                          </a:ln>
                          <a:solidFill>
                            <a:srgbClr val="0073CF"/>
                          </a:solidFill>
                          <a:effectLst/>
                          <a:latin typeface="Corbel" panose="020B0503020204020204" pitchFamily="34" charset="0"/>
                          <a:hlinkClick r:id="rId13"/>
                        </a:rPr>
                        <a:t>Student Finance Quiz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5. </a:t>
                      </a:r>
                      <a:r>
                        <a:rPr lang="en-GB" sz="12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  <a:hlinkClick r:id="rId14"/>
                        </a:rPr>
                        <a:t>Student Finance Factsheet</a:t>
                      </a:r>
                      <a:endParaRPr lang="en-GB" sz="10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5. Royal Holloway main page: </a:t>
                      </a:r>
                      <a:r>
                        <a:rPr lang="en-GB" sz="1200" u="sng" kern="120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orbel" panose="020B0503020204020204" pitchFamily="34" charset="0"/>
                          <a:hlinkClick r:id="rId15"/>
                        </a:rPr>
                        <a:t>https://www.royalholloway.ac.uk/</a:t>
                      </a: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orbel" panose="020B0503020204020204" pitchFamily="34" charset="0"/>
                        </a:rPr>
                        <a:t> 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</a:tr>
              <a:tr h="739263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6. </a:t>
                      </a:r>
                      <a:r>
                        <a:rPr lang="en-GB" sz="1200" u="sng" kern="1400">
                          <a:ln>
                            <a:noFill/>
                          </a:ln>
                          <a:solidFill>
                            <a:srgbClr val="0073CF"/>
                          </a:solidFill>
                          <a:effectLst/>
                          <a:latin typeface="Corbel" panose="020B0503020204020204" pitchFamily="34" charset="0"/>
                          <a:hlinkClick r:id="rId16"/>
                        </a:rPr>
                        <a:t>Student Finance chance cards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6. Royal Holloway Schools and Colleges page: </a:t>
                      </a:r>
                      <a:r>
                        <a:rPr lang="en-GB" sz="1200" u="sng" kern="120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orbel" panose="020B0503020204020204" pitchFamily="34" charset="0"/>
                          <a:hlinkClick r:id="rId17"/>
                        </a:rPr>
                        <a:t>https://www.royalholloway.ac.uk/studying-here/schools-and-colleges/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</a:tr>
              <a:tr h="495889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7. </a:t>
                      </a:r>
                      <a:r>
                        <a:rPr lang="en-GB" sz="1200" kern="12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Office for Student Main-Page: </a:t>
                      </a:r>
                      <a:r>
                        <a:rPr lang="en-GB" sz="1200" u="sng" kern="120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orbel" panose="020B0503020204020204" pitchFamily="34" charset="0"/>
                          <a:hlinkClick r:id="rId18"/>
                        </a:rPr>
                        <a:t>https://www.officeforstudents.org.uk/</a:t>
                      </a: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orbel" panose="020B0503020204020204" pitchFamily="34" charset="0"/>
                        </a:rPr>
                        <a:t> 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</a:tr>
              <a:tr h="568774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  <a:endParaRPr lang="en-GB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pt-BR" sz="12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8. UCAS YouTube Page: </a:t>
                      </a:r>
                      <a:r>
                        <a:rPr lang="pt-BR" sz="1200" u="sng" kern="140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orbel" panose="020B0503020204020204" pitchFamily="34" charset="0"/>
                          <a:hlinkClick r:id="rId19"/>
                        </a:rPr>
                        <a:t>https://www.youtube.com/user/UCASonline</a:t>
                      </a:r>
                      <a:r>
                        <a:rPr lang="pt-BR" sz="1200" kern="140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orbel" panose="020B0503020204020204" pitchFamily="34" charset="0"/>
                        </a:rPr>
                        <a:t> </a:t>
                      </a:r>
                      <a:endParaRPr lang="pt-BR" sz="10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76" marR="36576" marT="36576" marB="3657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37504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Additional resources online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033" y="1490489"/>
            <a:ext cx="9748058" cy="490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284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875899" y="2435192"/>
            <a:ext cx="10116151" cy="1617044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 smtClean="0">
                <a:solidFill>
                  <a:prstClr val="white"/>
                </a:solidFill>
              </a:rPr>
              <a:t>Budgeting</a:t>
            </a:r>
            <a:endParaRPr lang="en-GB" sz="4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4578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Student Spending- Royal Holloway, University of London</a:t>
            </a:r>
          </a:p>
        </p:txBody>
      </p:sp>
      <p:graphicFrame>
        <p:nvGraphicFramePr>
          <p:cNvPr id="21" name="Chart 20"/>
          <p:cNvGraphicFramePr/>
          <p:nvPr>
            <p:extLst>
              <p:ext uri="{D42A27DB-BD31-4B8C-83A1-F6EECF244321}">
                <p14:modId xmlns:p14="http://schemas.microsoft.com/office/powerpoint/2010/main" val="532630469"/>
              </p:ext>
            </p:extLst>
          </p:nvPr>
        </p:nvGraphicFramePr>
        <p:xfrm>
          <a:off x="1981200" y="1550599"/>
          <a:ext cx="839724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/>
          <p:cNvSpPr/>
          <p:nvPr/>
        </p:nvSpPr>
        <p:spPr>
          <a:xfrm>
            <a:off x="7285546" y="6522089"/>
            <a:ext cx="3518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i="1" dirty="0"/>
              <a:t>*All figures shown on this page are estimates</a:t>
            </a:r>
          </a:p>
        </p:txBody>
      </p:sp>
    </p:spTree>
    <p:extLst>
      <p:ext uri="{BB962C8B-B14F-4D97-AF65-F5344CB8AC3E}">
        <p14:creationId xmlns:p14="http://schemas.microsoft.com/office/powerpoint/2010/main" val="178992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Sub>
          <a:bldChart bld="category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99146" y="6540893"/>
            <a:ext cx="3518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i="1" dirty="0">
                <a:solidFill>
                  <a:schemeClr val="bg1"/>
                </a:solidFill>
              </a:rPr>
              <a:t>*All figures shown on this page are estimates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10" y="0"/>
            <a:ext cx="9858895" cy="687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059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690971"/>
            <a:ext cx="5743575" cy="4363278"/>
          </a:xfrm>
        </p:spPr>
        <p:txBody>
          <a:bodyPr/>
          <a:lstStyle/>
          <a:p>
            <a:pPr marL="214313" indent="-214313"/>
            <a:r>
              <a:rPr lang="en-GB" dirty="0"/>
              <a:t>Use a budgeting spreadsheet or app to categorise your spending.</a:t>
            </a:r>
          </a:p>
          <a:p>
            <a:pPr marL="214313" indent="-214313"/>
            <a:r>
              <a:rPr lang="en-GB" dirty="0"/>
              <a:t>Pen and paper works too!</a:t>
            </a:r>
          </a:p>
          <a:p>
            <a:pPr marL="214313" indent="-214313"/>
            <a:r>
              <a:rPr lang="en-GB" dirty="0"/>
              <a:t>Have a separate bank account for your loan to be paid into, then only transfer a set amount to your main account each month</a:t>
            </a:r>
          </a:p>
          <a:p>
            <a:pPr marL="214313" indent="-214313"/>
            <a:r>
              <a:rPr lang="en-GB" dirty="0"/>
              <a:t>Set up direct debits for paying bills so you don’t forget</a:t>
            </a:r>
          </a:p>
          <a:p>
            <a:pPr marL="214313" indent="-214313"/>
            <a:endParaRPr lang="en-GB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Budgeting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F272E2E-516F-4899-ACD9-FD1769AA9F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517" y="1541464"/>
            <a:ext cx="2400300" cy="2857500"/>
          </a:xfrm>
          <a:prstGeom prst="rect">
            <a:avLst/>
          </a:prstGeom>
        </p:spPr>
      </p:pic>
      <p:pic>
        <p:nvPicPr>
          <p:cNvPr id="5124" name="Picture 4" descr="Image result for monzo">
            <a:extLst>
              <a:ext uri="{FF2B5EF4-FFF2-40B4-BE49-F238E27FC236}">
                <a16:creationId xmlns:a16="http://schemas.microsoft.com/office/drawing/2014/main" xmlns="" id="{B21557BA-D3D3-4163-9F26-F225B3E12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442" y="4729860"/>
            <a:ext cx="1698627" cy="166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Image result for you need a budget">
            <a:extLst>
              <a:ext uri="{FF2B5EF4-FFF2-40B4-BE49-F238E27FC236}">
                <a16:creationId xmlns:a16="http://schemas.microsoft.com/office/drawing/2014/main" xmlns="" id="{25002CC3-35C2-47FD-AA4D-7F3135577E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0" t="34287" r="21398" b="32456"/>
          <a:stretch/>
        </p:blipFill>
        <p:spPr bwMode="auto">
          <a:xfrm>
            <a:off x="9115861" y="3296700"/>
            <a:ext cx="2548646" cy="83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ow to Make a Budget - 12 Personal Budgeting Tips for First Timer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7538" y="4396227"/>
            <a:ext cx="2988071" cy="1994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94759" y="1541464"/>
            <a:ext cx="299085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21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856"/>
    </mc:Choice>
    <mc:Fallback xmlns="">
      <p:transition spd="slow" advTm="105856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/>
              <a:t>Figure out your income (best to do this for a whole term). This is all your money coming in from student loans, jobs, scholarships, etc.</a:t>
            </a:r>
          </a:p>
          <a:p>
            <a:r>
              <a:rPr lang="en-GB" dirty="0"/>
              <a:t>Work out your </a:t>
            </a:r>
            <a:r>
              <a:rPr lang="en-GB" b="1" dirty="0"/>
              <a:t>essential</a:t>
            </a:r>
            <a:r>
              <a:rPr lang="en-GB" dirty="0"/>
              <a:t> expenses over the same period and subtract them</a:t>
            </a:r>
          </a:p>
          <a:p>
            <a:r>
              <a:rPr lang="en-GB" dirty="0"/>
              <a:t>What’s left is your spending money. Divide it by the number of weeks in the term to figure out your weekly budget. This covers all your </a:t>
            </a:r>
            <a:r>
              <a:rPr lang="en-GB" b="1" dirty="0"/>
              <a:t>non essential </a:t>
            </a:r>
            <a:r>
              <a:rPr lang="en-GB" dirty="0"/>
              <a:t>spending.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Budgeting is a skill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01908" y="1780892"/>
            <a:ext cx="5433507" cy="4363950"/>
            <a:chOff x="501908" y="1780892"/>
            <a:chExt cx="5433507" cy="4363950"/>
          </a:xfrm>
        </p:grpSpPr>
        <p:sp>
          <p:nvSpPr>
            <p:cNvPr id="5" name="Rounded Rectangle 4"/>
            <p:cNvSpPr/>
            <p:nvPr/>
          </p:nvSpPr>
          <p:spPr>
            <a:xfrm>
              <a:off x="591053" y="1780892"/>
              <a:ext cx="5219700" cy="436395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/>
                <a:t>INCOME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591053" y="1780892"/>
              <a:ext cx="5219700" cy="176240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tx1"/>
                  </a:solidFill>
                </a:rPr>
                <a:t>Essential expenses</a:t>
              </a:r>
            </a:p>
          </p:txBody>
        </p:sp>
        <p:sp>
          <p:nvSpPr>
            <p:cNvPr id="7" name="Rectangle 6"/>
            <p:cNvSpPr/>
            <p:nvPr/>
          </p:nvSpPr>
          <p:spPr>
            <a:xfrm rot="21175885">
              <a:off x="915595" y="1833880"/>
              <a:ext cx="882999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Rent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6537" y="1798061"/>
              <a:ext cx="1757212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Utility bills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600757" y="2836061"/>
              <a:ext cx="1798890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Phone bills</a:t>
              </a:r>
            </a:p>
          </p:txBody>
        </p:sp>
        <p:sp>
          <p:nvSpPr>
            <p:cNvPr id="10" name="Rectangle 9"/>
            <p:cNvSpPr/>
            <p:nvPr/>
          </p:nvSpPr>
          <p:spPr>
            <a:xfrm rot="21360893">
              <a:off x="2275124" y="2982327"/>
              <a:ext cx="1598516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Groceries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 rot="756896">
              <a:off x="4267297" y="1941856"/>
              <a:ext cx="1619033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Transport</a:t>
              </a:r>
            </a:p>
          </p:txBody>
        </p:sp>
        <p:sp>
          <p:nvSpPr>
            <p:cNvPr id="12" name="Rectangle 11"/>
            <p:cNvSpPr/>
            <p:nvPr/>
          </p:nvSpPr>
          <p:spPr>
            <a:xfrm rot="183350">
              <a:off x="3744500" y="2911979"/>
              <a:ext cx="205376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Course costs</a:t>
              </a:r>
            </a:p>
          </p:txBody>
        </p:sp>
        <p:sp>
          <p:nvSpPr>
            <p:cNvPr id="13" name="Rectangle 12"/>
            <p:cNvSpPr/>
            <p:nvPr/>
          </p:nvSpPr>
          <p:spPr>
            <a:xfrm rot="183350">
              <a:off x="682088" y="3613597"/>
              <a:ext cx="1507144" cy="95410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Social</a:t>
              </a:r>
            </a:p>
            <a:p>
              <a:pPr algn="ctr"/>
              <a:r>
                <a:rPr lang="en-US" sz="28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activities</a:t>
              </a:r>
              <a:endParaRPr lang="en-US" sz="28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183350">
              <a:off x="4360946" y="3587360"/>
              <a:ext cx="1321643" cy="95410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Meals out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718452" y="4129394"/>
              <a:ext cx="1407758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Hobbies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484555" y="4598461"/>
              <a:ext cx="1309974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Clothes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850553" y="4598461"/>
              <a:ext cx="2084862" cy="13849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Grooming (hair and beauty)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160916" y="5037037"/>
              <a:ext cx="1965294" cy="95410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Streaming services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488243" y="4611877"/>
              <a:ext cx="1965294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Gifts</a:t>
              </a:r>
            </a:p>
          </p:txBody>
        </p:sp>
        <p:sp>
          <p:nvSpPr>
            <p:cNvPr id="20" name="Rectangle 19"/>
            <p:cNvSpPr/>
            <p:nvPr/>
          </p:nvSpPr>
          <p:spPr>
            <a:xfrm rot="21369503">
              <a:off x="501908" y="5186366"/>
              <a:ext cx="1965294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0" cap="none" spc="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Holidays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136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875899" y="2435192"/>
            <a:ext cx="10116151" cy="1617044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 smtClean="0">
                <a:solidFill>
                  <a:prstClr val="white"/>
                </a:solidFill>
              </a:rPr>
              <a:t>Scholarships and Bursaries</a:t>
            </a:r>
            <a:endParaRPr lang="en-GB" sz="4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5812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600" dirty="0"/>
              <a:t>Students who are parents</a:t>
            </a:r>
          </a:p>
          <a:p>
            <a:pPr marL="657225" lvl="1" indent="-457200">
              <a:buFont typeface="Courier New" panose="02070309020205020404" pitchFamily="49" charset="0"/>
              <a:buChar char="o"/>
            </a:pPr>
            <a:r>
              <a:rPr lang="en-GB" sz="2600" dirty="0"/>
              <a:t>Childcare Grant</a:t>
            </a:r>
          </a:p>
          <a:p>
            <a:pPr marL="657225" lvl="2" indent="-457200">
              <a:buFont typeface="Courier New" panose="02070309020205020404" pitchFamily="49" charset="0"/>
              <a:buChar char="o"/>
            </a:pPr>
            <a:r>
              <a:rPr lang="en-GB" sz="2600" dirty="0"/>
              <a:t>Parents’ Learning Allowance</a:t>
            </a:r>
          </a:p>
          <a:p>
            <a:r>
              <a:rPr lang="en-GB" sz="2600" dirty="0"/>
              <a:t>Students who are carers</a:t>
            </a:r>
          </a:p>
          <a:p>
            <a:pPr marL="657225" indent="-457200">
              <a:buFont typeface="Courier New" panose="02070309020205020404" pitchFamily="49" charset="0"/>
              <a:buChar char="o"/>
            </a:pPr>
            <a:r>
              <a:rPr lang="en-GB" sz="2600" dirty="0"/>
              <a:t>Adult Dependants’ Grant</a:t>
            </a:r>
          </a:p>
          <a:p>
            <a:r>
              <a:rPr lang="en-GB" sz="2600" dirty="0"/>
              <a:t>Disabled students</a:t>
            </a:r>
          </a:p>
          <a:p>
            <a:pPr marL="657225" lvl="1" indent="-457200">
              <a:buFont typeface="Courier New" panose="02070309020205020404" pitchFamily="49" charset="0"/>
              <a:buChar char="o"/>
            </a:pPr>
            <a:r>
              <a:rPr lang="en-GB" sz="2600" dirty="0"/>
              <a:t>Disabled Students’ Allowance (DSA</a:t>
            </a:r>
            <a:r>
              <a:rPr lang="en-GB" dirty="0"/>
              <a:t>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217877" y="2164354"/>
            <a:ext cx="5361709" cy="3578629"/>
          </a:xfr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Extra support for students – government grants</a:t>
            </a:r>
          </a:p>
        </p:txBody>
      </p:sp>
    </p:spTree>
    <p:extLst>
      <p:ext uri="{BB962C8B-B14F-4D97-AF65-F5344CB8AC3E}">
        <p14:creationId xmlns:p14="http://schemas.microsoft.com/office/powerpoint/2010/main" val="230401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35"/>
    </mc:Choice>
    <mc:Fallback xmlns="">
      <p:transition spd="slow" advTm="480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771375"/>
            <a:ext cx="5206632" cy="4363278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GB" b="1" dirty="0"/>
              <a:t>Scholarships</a:t>
            </a:r>
          </a:p>
          <a:p>
            <a:pPr marL="257175" indent="-257175">
              <a:lnSpc>
                <a:spcPct val="90000"/>
              </a:lnSpc>
              <a:spcBef>
                <a:spcPts val="600"/>
              </a:spcBef>
            </a:pPr>
            <a:r>
              <a:rPr lang="en-GB" dirty="0"/>
              <a:t>Academic excellence or ability in other areas e.g. sport</a:t>
            </a:r>
          </a:p>
          <a:p>
            <a:pPr marL="257175" indent="-257175">
              <a:lnSpc>
                <a:spcPct val="90000"/>
              </a:lnSpc>
              <a:spcBef>
                <a:spcPts val="600"/>
              </a:spcBef>
            </a:pPr>
            <a:r>
              <a:rPr lang="en-GB" dirty="0"/>
              <a:t>Competitive- you are applying to a set number of awards against other students</a:t>
            </a:r>
          </a:p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GB" b="1" dirty="0"/>
              <a:t>Bursaries</a:t>
            </a:r>
          </a:p>
          <a:p>
            <a:pPr marL="214313" indent="-214313">
              <a:lnSpc>
                <a:spcPct val="90000"/>
              </a:lnSpc>
              <a:spcBef>
                <a:spcPts val="600"/>
              </a:spcBef>
            </a:pPr>
            <a:r>
              <a:rPr lang="en-GB" dirty="0"/>
              <a:t>Awarded on personal circumstances e.g. household income</a:t>
            </a:r>
          </a:p>
          <a:p>
            <a:pPr marL="214313" indent="-214313">
              <a:lnSpc>
                <a:spcPct val="90000"/>
              </a:lnSpc>
              <a:spcBef>
                <a:spcPts val="600"/>
              </a:spcBef>
            </a:pPr>
            <a:r>
              <a:rPr lang="en-GB" dirty="0"/>
              <a:t>Usually everyone who is eligible receives the award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3" b="33032"/>
          <a:stretch/>
        </p:blipFill>
        <p:spPr>
          <a:xfrm>
            <a:off x="6375770" y="1771375"/>
            <a:ext cx="5367867" cy="4363278"/>
          </a:xfrm>
          <a:prstGeom prst="rect">
            <a:avLst/>
          </a:prstGeom>
          <a:noFill/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09601" y="437942"/>
            <a:ext cx="8728079" cy="881811"/>
          </a:xfrm>
        </p:spPr>
        <p:txBody>
          <a:bodyPr anchor="ctr">
            <a:normAutofit/>
          </a:bodyPr>
          <a:lstStyle/>
          <a:p>
            <a:r>
              <a:rPr lang="en-GB" dirty="0"/>
              <a:t>Scholarships and bursaries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94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423"/>
    </mc:Choice>
    <mc:Fallback xmlns="">
      <p:transition spd="slow" advTm="71423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Look on university website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20382" y="1397012"/>
            <a:ext cx="6172200" cy="315254"/>
          </a:xfrm>
        </p:spPr>
        <p:txBody>
          <a:bodyPr/>
          <a:lstStyle/>
          <a:p>
            <a:pPr algn="ctr"/>
            <a:r>
              <a:rPr lang="en-GB" sz="1800" dirty="0"/>
              <a:t>www.royalholloway.ac.uk/scholarships</a:t>
            </a:r>
          </a:p>
          <a:p>
            <a:pPr algn="ctr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2" y="1747778"/>
            <a:ext cx="8912297" cy="502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8433786" y="1907575"/>
            <a:ext cx="3558553" cy="1323439"/>
          </a:xfrm>
          <a:prstGeom prst="rect">
            <a:avLst/>
          </a:prstGeom>
          <a:solidFill>
            <a:srgbClr val="ED6708"/>
          </a:solidFill>
        </p:spPr>
        <p:txBody>
          <a:bodyPr wrap="square" rtlCol="0">
            <a:spAutoFit/>
          </a:bodyPr>
          <a:lstStyle/>
          <a:p>
            <a:r>
              <a:rPr lang="en-GB" sz="1600" b="1" dirty="0"/>
              <a:t>Future Leaders scholarship</a:t>
            </a:r>
          </a:p>
          <a:p>
            <a:r>
              <a:rPr lang="en-GB" sz="1600" dirty="0"/>
              <a:t>Full tuition fee waiver for three years.  Awarded to a Home/EU student with expected grades of AAA (or equivalent) with exceptional leadership skills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33786" y="3463371"/>
            <a:ext cx="3558553" cy="1323439"/>
          </a:xfrm>
          <a:prstGeom prst="rect">
            <a:avLst/>
          </a:prstGeom>
          <a:solidFill>
            <a:srgbClr val="ED6708"/>
          </a:solidFill>
        </p:spPr>
        <p:txBody>
          <a:bodyPr wrap="square" rtlCol="0">
            <a:spAutoFit/>
          </a:bodyPr>
          <a:lstStyle/>
          <a:p>
            <a:r>
              <a:rPr lang="en-GB" sz="1600" b="1" dirty="0"/>
              <a:t>Royal Holloway bursary (household income below £25,000)</a:t>
            </a:r>
          </a:p>
          <a:p>
            <a:r>
              <a:rPr lang="en-GB" sz="1600" dirty="0"/>
              <a:t>Cash award of £1,500 p.a. to Home students coming from a household with an income below £25,000.</a:t>
            </a:r>
          </a:p>
        </p:txBody>
      </p:sp>
      <p:sp>
        <p:nvSpPr>
          <p:cNvPr id="5" name="Rectangle 4"/>
          <p:cNvSpPr/>
          <p:nvPr/>
        </p:nvSpPr>
        <p:spPr>
          <a:xfrm>
            <a:off x="8433786" y="4995496"/>
            <a:ext cx="3558552" cy="1569660"/>
          </a:xfrm>
          <a:prstGeom prst="rect">
            <a:avLst/>
          </a:prstGeom>
          <a:solidFill>
            <a:srgbClr val="ED6708"/>
          </a:solidFill>
        </p:spPr>
        <p:txBody>
          <a:bodyPr wrap="square" rtlCol="0">
            <a:spAutoFit/>
          </a:bodyPr>
          <a:lstStyle/>
          <a:p>
            <a:r>
              <a:rPr lang="en-GB" sz="1600" b="1" dirty="0"/>
              <a:t>Elaine </a:t>
            </a:r>
            <a:r>
              <a:rPr lang="en-GB" sz="1600" b="1" dirty="0" err="1"/>
              <a:t>Etherton</a:t>
            </a:r>
            <a:r>
              <a:rPr lang="en-GB" sz="1600" b="1" dirty="0"/>
              <a:t> scholarship</a:t>
            </a:r>
          </a:p>
          <a:p>
            <a:r>
              <a:rPr lang="en-GB" sz="1600" dirty="0"/>
              <a:t>Tuition fee reduction of £3,500 per year for three years.  Awarded to a UK History/English student with expected grades of AAA  and a household income of &lt;£25,000.</a:t>
            </a:r>
          </a:p>
        </p:txBody>
      </p:sp>
    </p:spTree>
    <p:extLst>
      <p:ext uri="{BB962C8B-B14F-4D97-AF65-F5344CB8AC3E}">
        <p14:creationId xmlns:p14="http://schemas.microsoft.com/office/powerpoint/2010/main" val="143968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780"/>
    </mc:Choice>
    <mc:Fallback xmlns="">
      <p:transition spd="slow" advTm="687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2019" y="5559279"/>
            <a:ext cx="1282798" cy="1218658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</a:rPr>
              <a:t>About Royal Holloway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333385"/>
            <a:ext cx="2667000" cy="5568191"/>
          </a:xfrm>
          <a:prstGeom prst="roundRect">
            <a:avLst>
              <a:gd name="adj" fmla="val 0"/>
            </a:avLst>
          </a:prstGeom>
          <a:solidFill>
            <a:srgbClr val="26303A">
              <a:alpha val="69804"/>
            </a:srgb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Biological Sciences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Business and Management 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Classics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Computer Science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Law and Criminology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Drama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Theatre and Dance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Earth Sciences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Economics 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English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Geography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History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Languages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Mathematics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Media Arts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Music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Philosophy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Physics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Politics</a:t>
            </a:r>
          </a:p>
          <a:p>
            <a:pPr>
              <a:spcAft>
                <a:spcPts val="100"/>
              </a:spcAft>
            </a:pPr>
            <a:r>
              <a:rPr lang="en-GB" sz="1700" dirty="0">
                <a:solidFill>
                  <a:schemeClr val="bg1"/>
                </a:solidFill>
              </a:rPr>
              <a:t>Psychology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10"/>
          <a:stretch/>
        </p:blipFill>
        <p:spPr>
          <a:xfrm>
            <a:off x="7243713" y="1342130"/>
            <a:ext cx="4948287" cy="556819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87000" y="6014720"/>
            <a:ext cx="1427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accent1"/>
                </a:solidFill>
              </a:rPr>
              <a:t>Egham, Surrey</a:t>
            </a:r>
          </a:p>
        </p:txBody>
      </p:sp>
      <p:sp>
        <p:nvSpPr>
          <p:cNvPr id="14" name="Oval 13"/>
          <p:cNvSpPr/>
          <p:nvPr/>
        </p:nvSpPr>
        <p:spPr>
          <a:xfrm>
            <a:off x="11158220" y="5948680"/>
            <a:ext cx="132080" cy="134620"/>
          </a:xfrm>
          <a:prstGeom prst="ellipse">
            <a:avLst/>
          </a:prstGeom>
          <a:solidFill>
            <a:srgbClr val="ED670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7680" y="5775997"/>
            <a:ext cx="1101080" cy="108200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7656" y="5706254"/>
            <a:ext cx="1065374" cy="1060087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2667000" y="1331888"/>
            <a:ext cx="8561447" cy="4473783"/>
            <a:chOff x="2782746" y="1389709"/>
            <a:chExt cx="8413439" cy="4354718"/>
          </a:xfrm>
        </p:grpSpPr>
        <p:sp>
          <p:nvSpPr>
            <p:cNvPr id="20" name="Isosceles Triangle 19"/>
            <p:cNvSpPr/>
            <p:nvPr/>
          </p:nvSpPr>
          <p:spPr>
            <a:xfrm rot="166531">
              <a:off x="2921282" y="1389709"/>
              <a:ext cx="8274903" cy="4354718"/>
            </a:xfrm>
            <a:prstGeom prst="triangle">
              <a:avLst>
                <a:gd name="adj" fmla="val 56134"/>
              </a:avLst>
            </a:prstGeom>
            <a:solidFill>
              <a:srgbClr val="FFFFFF">
                <a:alpha val="55000"/>
              </a:srgb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7"/>
            <a:srcRect l="966" t="1330" r="16578"/>
            <a:stretch/>
          </p:blipFill>
          <p:spPr>
            <a:xfrm>
              <a:off x="2782746" y="1406312"/>
              <a:ext cx="4937567" cy="4177449"/>
            </a:xfrm>
            <a:prstGeom prst="rect">
              <a:avLst/>
            </a:prstGeom>
            <a:ln w="1270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568087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Look on university website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973954" y="1432524"/>
            <a:ext cx="6172200" cy="315254"/>
          </a:xfrm>
        </p:spPr>
        <p:txBody>
          <a:bodyPr/>
          <a:lstStyle/>
          <a:p>
            <a:pPr algn="ctr"/>
            <a:r>
              <a:rPr lang="en-GB" sz="2000" dirty="0">
                <a:solidFill>
                  <a:schemeClr val="accent1"/>
                </a:solidFill>
              </a:rPr>
              <a:t>www.royalholloway.ac.uk/scholarships</a:t>
            </a:r>
            <a:endParaRPr lang="en-GB" sz="1800" dirty="0">
              <a:solidFill>
                <a:schemeClr val="accent1"/>
              </a:solidFill>
            </a:endParaRPr>
          </a:p>
          <a:p>
            <a:pPr algn="ctr"/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36817"/>
          <a:stretch/>
        </p:blipFill>
        <p:spPr>
          <a:xfrm>
            <a:off x="1347437" y="1920462"/>
            <a:ext cx="9559376" cy="8093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253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780"/>
    </mc:Choice>
    <mc:Fallback xmlns="">
      <p:transition spd="slow" advTm="6878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95788" y="1373315"/>
            <a:ext cx="6253850" cy="4363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609602" y="1736651"/>
            <a:ext cx="4675420" cy="4363950"/>
          </a:xfrm>
        </p:spPr>
        <p:txBody>
          <a:bodyPr/>
          <a:lstStyle/>
          <a:p>
            <a:r>
              <a:rPr lang="en-GB" dirty="0"/>
              <a:t>thescholarshiphub.org.uk</a:t>
            </a:r>
          </a:p>
          <a:p>
            <a:r>
              <a:rPr lang="en-GB" dirty="0"/>
              <a:t>thecompleteuniversityguide.co.uk</a:t>
            </a:r>
          </a:p>
          <a:p>
            <a:r>
              <a:rPr lang="en-GB" dirty="0"/>
              <a:t>Other trusts and charity pages e.g.</a:t>
            </a:r>
          </a:p>
          <a:p>
            <a:pPr marL="622300" lvl="2" indent="-261938"/>
            <a:r>
              <a:rPr lang="en-GB" dirty="0"/>
              <a:t>The </a:t>
            </a:r>
            <a:r>
              <a:rPr lang="en-GB" dirty="0" err="1"/>
              <a:t>Wellcome</a:t>
            </a:r>
            <a:r>
              <a:rPr lang="en-GB" dirty="0"/>
              <a:t> Trust</a:t>
            </a:r>
          </a:p>
          <a:p>
            <a:pPr marL="622300" lvl="2" indent="-261938"/>
            <a:r>
              <a:rPr lang="en-GB" dirty="0"/>
              <a:t>The Sir Richard </a:t>
            </a:r>
            <a:r>
              <a:rPr lang="en-GB" dirty="0" err="1"/>
              <a:t>Stapley</a:t>
            </a:r>
            <a:r>
              <a:rPr lang="en-GB" dirty="0"/>
              <a:t> Educational Trust</a:t>
            </a:r>
          </a:p>
          <a:p>
            <a:pPr marL="622300" lvl="2" indent="-261938"/>
            <a:r>
              <a:rPr lang="en-GB" dirty="0"/>
              <a:t>The </a:t>
            </a:r>
            <a:r>
              <a:rPr lang="en-GB" dirty="0" err="1"/>
              <a:t>Leverhulme</a:t>
            </a:r>
            <a:r>
              <a:rPr lang="en-GB" dirty="0"/>
              <a:t> Trust</a:t>
            </a:r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sources of bursaries &amp; scholarships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6477" y="2315309"/>
            <a:ext cx="6245981" cy="4259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0697" y="3349337"/>
            <a:ext cx="6821761" cy="3508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9782" y="1373315"/>
            <a:ext cx="6736544" cy="3308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2849" y="3439396"/>
            <a:ext cx="6736543" cy="3331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232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Weird and wonderful scholarships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942" y="1458411"/>
            <a:ext cx="11655706" cy="567160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According to one report by </a:t>
            </a:r>
            <a:r>
              <a:rPr lang="en-GB" sz="1600" u="sng" dirty="0">
                <a:hlinkClick r:id="rId2"/>
              </a:rPr>
              <a:t>The Scholarship Hub</a:t>
            </a:r>
            <a:r>
              <a:rPr lang="en-GB" sz="1600" dirty="0"/>
              <a:t>, UK students are potentially missing out on over £150 million in unclaimed scholarships each year. Some weird and wonderful examples: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300942" y="2025571"/>
          <a:ext cx="11655705" cy="459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4987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AE4C90D-995F-4DF2-A4CF-291E332DF5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7AE4C90D-995F-4DF2-A4CF-291E332DF5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AAD556-18AF-45DD-9E9A-7ED8BFB730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2FAAD556-18AF-45DD-9E9A-7ED8BFB730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DAB9E9-19B9-435A-B1F9-9BA4FA4AF8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4DDAB9E9-19B9-435A-B1F9-9BA4FA4AF8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9EBE68-D540-40B9-A7FF-70F69A3BC8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BA9EBE68-D540-40B9-A7FF-70F69A3BC8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EDF140-9FE6-43AD-AF5E-3A77AE9556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4BEDF140-9FE6-43AD-AF5E-3A77AE9556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D4C1709-E639-4FAC-95FF-78BC60F0F8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2D4C1709-E639-4FAC-95FF-78BC60F0F8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A396AE9-BD2C-4A5C-A3C3-BFB6AD270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7A396AE9-BD2C-4A5C-A3C3-BFB6AD270C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4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875899" y="2435192"/>
            <a:ext cx="10116151" cy="1617044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 smtClean="0">
                <a:solidFill>
                  <a:prstClr val="white"/>
                </a:solidFill>
              </a:rPr>
              <a:t>Saving Money</a:t>
            </a:r>
            <a:endParaRPr lang="en-GB" sz="4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7466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50411" y="180115"/>
            <a:ext cx="867369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pPr eaLnBrk="1" hangingPunct="1">
              <a:defRPr/>
            </a:pPr>
            <a:r>
              <a:rPr lang="en-GB" altLang="en-US" sz="2200" dirty="0">
                <a:solidFill>
                  <a:schemeClr val="bg1"/>
                </a:solidFill>
                <a:latin typeface="+mj-lt"/>
                <a:ea typeface="Malgun Gothic" pitchFamily="34" charset="-127"/>
                <a:cs typeface="Arial" charset="0"/>
              </a:rPr>
              <a:t>Saving Money</a:t>
            </a:r>
            <a:endParaRPr lang="en-US" altLang="en-US" sz="2200" dirty="0">
              <a:solidFill>
                <a:schemeClr val="bg1"/>
              </a:solidFill>
              <a:latin typeface="+mj-lt"/>
              <a:ea typeface="Malgun Gothic" pitchFamily="34" charset="-127"/>
              <a:cs typeface="Arial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36" r="8436"/>
          <a:stretch/>
        </p:blipFill>
        <p:spPr>
          <a:xfrm>
            <a:off x="7669467" y="4090585"/>
            <a:ext cx="2700000" cy="180000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48" r="3248"/>
          <a:stretch/>
        </p:blipFill>
        <p:spPr>
          <a:xfrm>
            <a:off x="4771379" y="4090585"/>
            <a:ext cx="2700000" cy="18000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76" r="9476"/>
          <a:stretch/>
        </p:blipFill>
        <p:spPr>
          <a:xfrm>
            <a:off x="1822645" y="4090585"/>
            <a:ext cx="2700000" cy="18000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57" r="4457"/>
          <a:stretch/>
        </p:blipFill>
        <p:spPr>
          <a:xfrm>
            <a:off x="1822645" y="2068932"/>
            <a:ext cx="2700000" cy="18000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11" t="-33" r="7594" b="33"/>
          <a:stretch/>
        </p:blipFill>
        <p:spPr>
          <a:xfrm>
            <a:off x="7720113" y="2068979"/>
            <a:ext cx="2700000" cy="18000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99" t="217" r="9133" b="-217"/>
          <a:stretch/>
        </p:blipFill>
        <p:spPr>
          <a:xfrm>
            <a:off x="4771379" y="2064920"/>
            <a:ext cx="2700000" cy="18000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771379" y="2059687"/>
            <a:ext cx="2700000" cy="18000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r>
              <a:rPr lang="en-GB" sz="2800" dirty="0">
                <a:solidFill>
                  <a:srgbClr val="424A4F"/>
                </a:solidFill>
              </a:rPr>
              <a:t>Student discount schemes</a:t>
            </a:r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Save in hundreds of shops, restaurants, cinemas…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22645" y="2059687"/>
            <a:ext cx="2700000" cy="1800000"/>
          </a:xfrm>
          <a:prstGeom prst="rect">
            <a:avLst/>
          </a:prstGeom>
          <a:solidFill>
            <a:srgbClr val="424A4F"/>
          </a:solidFill>
        </p:spPr>
        <p:txBody>
          <a:bodyPr wrap="square" rtlCol="0">
            <a:no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16-25 Railcard</a:t>
            </a:r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Gives you a 1/3 discount on all rail travel. Consider advance tickets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720113" y="4099877"/>
            <a:ext cx="2700000" cy="18000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r>
              <a:rPr lang="en-GB" sz="3200" dirty="0">
                <a:solidFill>
                  <a:srgbClr val="424A4F"/>
                </a:solidFill>
              </a:rPr>
              <a:t>Shopping</a:t>
            </a:r>
            <a:endParaRPr lang="en-GB" sz="2000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Always make a list of what you need beforehand and stick to it. Look for discounts and buy in bulk.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22645" y="4090585"/>
            <a:ext cx="2700000" cy="18000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r>
              <a:rPr lang="en-GB" sz="3200" dirty="0">
                <a:solidFill>
                  <a:srgbClr val="424A4F"/>
                </a:solidFill>
              </a:rPr>
              <a:t>Takeaways</a:t>
            </a:r>
            <a:endParaRPr lang="en-GB" sz="2000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Try to keep takeaways as an occasional treat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71379" y="4090585"/>
            <a:ext cx="2700000" cy="1800000"/>
          </a:xfrm>
          <a:prstGeom prst="rect">
            <a:avLst/>
          </a:prstGeom>
          <a:solidFill>
            <a:srgbClr val="424A4F"/>
          </a:solidFill>
        </p:spPr>
        <p:txBody>
          <a:bodyPr wrap="square" rtlCol="0">
            <a:noAutofit/>
          </a:bodyPr>
          <a:lstStyle/>
          <a:p>
            <a:r>
              <a:rPr lang="en-GB" sz="3200" dirty="0">
                <a:solidFill>
                  <a:schemeClr val="accent1"/>
                </a:solidFill>
              </a:rPr>
              <a:t>Cooking</a:t>
            </a:r>
            <a:endParaRPr lang="en-GB" sz="2000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Cook large dishes which can be split into portions and frozen &amp; share large meals with housemates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720113" y="2068932"/>
            <a:ext cx="2700000" cy="18000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r>
              <a:rPr lang="en-GB" sz="2800" dirty="0">
                <a:solidFill>
                  <a:srgbClr val="424A4F"/>
                </a:solidFill>
              </a:rPr>
              <a:t>Getting around</a:t>
            </a:r>
            <a:endParaRPr lang="en-GB" sz="2800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Consider walking or biking to and from university</a:t>
            </a:r>
          </a:p>
        </p:txBody>
      </p:sp>
    </p:spTree>
    <p:extLst>
      <p:ext uri="{BB962C8B-B14F-4D97-AF65-F5344CB8AC3E}">
        <p14:creationId xmlns:p14="http://schemas.microsoft.com/office/powerpoint/2010/main" val="289393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Finding student bank accounts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10E2005-C99D-493B-B3C4-5DF30D4F8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200" y="1516428"/>
            <a:ext cx="5956196" cy="4809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FF1B4C2A-81E0-471A-9623-00C4E6C4351E}"/>
              </a:ext>
            </a:extLst>
          </p:cNvPr>
          <p:cNvSpPr/>
          <p:nvPr/>
        </p:nvSpPr>
        <p:spPr>
          <a:xfrm>
            <a:off x="9337680" y="1516428"/>
            <a:ext cx="2572815" cy="4809371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/>
              <a:t>Free / 0% overdraft: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Able to go overdrawn (at no extra cost) to a set amount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Be wary of applying for the maximum overdraft possible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smaller your overdraft, the less likely you are to get caught in a dangerous spending spiral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Never go over your overdraft limit</a:t>
            </a:r>
            <a:endParaRPr lang="en-GB" dirty="0"/>
          </a:p>
        </p:txBody>
      </p:sp>
      <p:sp>
        <p:nvSpPr>
          <p:cNvPr id="5" name="Rectangle: Rounded Corners 6">
            <a:extLst>
              <a:ext uri="{FF2B5EF4-FFF2-40B4-BE49-F238E27FC236}">
                <a16:creationId xmlns:a16="http://schemas.microsoft.com/office/drawing/2014/main" xmlns="" id="{FF1B4C2A-81E0-471A-9623-00C4E6C4351E}"/>
              </a:ext>
            </a:extLst>
          </p:cNvPr>
          <p:cNvSpPr/>
          <p:nvPr/>
        </p:nvSpPr>
        <p:spPr>
          <a:xfrm>
            <a:off x="314101" y="1516428"/>
            <a:ext cx="2572815" cy="4809371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/>
              <a:t>What are student bank accounts?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Current accounts aimed specifically at students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 need to prove your student status to sign up (</a:t>
            </a:r>
            <a:r>
              <a:rPr lang="en-GB" dirty="0" err="1"/>
              <a:t>e.g</a:t>
            </a:r>
            <a:r>
              <a:rPr lang="en-GB" dirty="0"/>
              <a:t> UCAS Confirmation letter or letter from the </a:t>
            </a:r>
            <a:r>
              <a:rPr lang="en-GB" dirty="0" err="1"/>
              <a:t>uni</a:t>
            </a:r>
            <a:r>
              <a:rPr lang="en-GB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Sometimes have free gifts or advantages</a:t>
            </a:r>
          </a:p>
        </p:txBody>
      </p:sp>
    </p:spTree>
    <p:extLst>
      <p:ext uri="{BB962C8B-B14F-4D97-AF65-F5344CB8AC3E}">
        <p14:creationId xmlns:p14="http://schemas.microsoft.com/office/powerpoint/2010/main" val="154361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83810"/>
            <a:ext cx="8728079" cy="829144"/>
          </a:xfrm>
        </p:spPr>
        <p:txBody>
          <a:bodyPr/>
          <a:lstStyle/>
          <a:p>
            <a:r>
              <a:rPr lang="en-GB" dirty="0"/>
              <a:t>Part-time jobs</a:t>
            </a:r>
          </a:p>
        </p:txBody>
      </p:sp>
      <p:pic>
        <p:nvPicPr>
          <p:cNvPr id="2066" name="Picture 18" descr="http://www.letsgowiththechildren.co.uk/Portals/0/April%202014/Ascot-log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37680" y="1583260"/>
            <a:ext cx="2359108" cy="87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www.jdtravelservices.co.uk/index%20images/Other%20attractions%20Pictures/thorpe_park_logo_(for_use_over_2cm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3354" y="4112242"/>
            <a:ext cx="2428092" cy="124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7771" y="5575984"/>
            <a:ext cx="2583043" cy="9882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30" t="18496" r="7854" b="18607"/>
          <a:stretch/>
        </p:blipFill>
        <p:spPr>
          <a:xfrm>
            <a:off x="9681615" y="4815786"/>
            <a:ext cx="2386605" cy="14174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927" y="1428178"/>
            <a:ext cx="2506902" cy="16708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416" y="4243171"/>
            <a:ext cx="2483003" cy="16549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563" y="1631760"/>
            <a:ext cx="1815574" cy="1778033"/>
          </a:xfrm>
          <a:prstGeom prst="rect">
            <a:avLst/>
          </a:prstGeom>
        </p:spPr>
      </p:pic>
      <p:pic>
        <p:nvPicPr>
          <p:cNvPr id="2050" name="Picture 2" descr="thumbnail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455" y="2743200"/>
            <a:ext cx="2679417" cy="178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humbnail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021" y="3675982"/>
            <a:ext cx="2695248" cy="1779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thumbnail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17" y="1475016"/>
            <a:ext cx="3134061" cy="208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09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992"/>
    </mc:Choice>
    <mc:Fallback xmlns="">
      <p:transition spd="slow" advTm="91992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54"/>
          <a:stretch/>
        </p:blipFill>
        <p:spPr>
          <a:xfrm>
            <a:off x="254560" y="2043957"/>
            <a:ext cx="3176011" cy="175381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 for listening!</a:t>
            </a: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37" name="Picture 13" descr="ezgif.com-video-to-gif.gif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640" y="1757694"/>
            <a:ext cx="6376672" cy="3484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438587" y="5449408"/>
            <a:ext cx="34467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www.royalholloway.ac.uk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7440" y="1551514"/>
            <a:ext cx="198644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>
                <a:solidFill>
                  <a:srgbClr val="ED6708"/>
                </a:solidFill>
              </a:rPr>
              <a:t>Stay in touch</a:t>
            </a:r>
          </a:p>
        </p:txBody>
      </p:sp>
    </p:spTree>
    <p:extLst>
      <p:ext uri="{BB962C8B-B14F-4D97-AF65-F5344CB8AC3E}">
        <p14:creationId xmlns:p14="http://schemas.microsoft.com/office/powerpoint/2010/main" val="3621453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Starter activity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193149"/>
              </p:ext>
            </p:extLst>
          </p:nvPr>
        </p:nvGraphicFramePr>
        <p:xfrm>
          <a:off x="351567" y="418126"/>
          <a:ext cx="3934040" cy="307118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27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12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825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Category</a:t>
                      </a:r>
                    </a:p>
                  </a:txBody>
                  <a:tcPr marL="5715" marR="5715" marT="571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Cost (£)</a:t>
                      </a:r>
                    </a:p>
                  </a:txBody>
                  <a:tcPr marL="5715" marR="5715" marT="571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825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</a:rPr>
                        <a:t>Accommodation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825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</a:rPr>
                        <a:t>Clothes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825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</a:rPr>
                        <a:t>Social life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825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Phone bill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78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</a:rPr>
                        <a:t>Books, printing and photocopying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825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Food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825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</a:rPr>
                        <a:t>Travel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2208" t="9134" r="16977"/>
          <a:stretch/>
        </p:blipFill>
        <p:spPr>
          <a:xfrm>
            <a:off x="4285607" y="311575"/>
            <a:ext cx="3541222" cy="3142211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8063344" y="418126"/>
            <a:ext cx="3524597" cy="2248853"/>
          </a:xfrm>
          <a:prstGeom prst="cloudCallout">
            <a:avLst>
              <a:gd name="adj1" fmla="val -29346"/>
              <a:gd name="adj2" fmla="val 73419"/>
            </a:avLst>
          </a:prstGeom>
          <a:solidFill>
            <a:srgbClr val="26303C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What does the average Royal Holloway student spend weekly in each category?</a:t>
            </a:r>
          </a:p>
        </p:txBody>
      </p:sp>
    </p:spTree>
    <p:extLst>
      <p:ext uri="{BB962C8B-B14F-4D97-AF65-F5344CB8AC3E}">
        <p14:creationId xmlns:p14="http://schemas.microsoft.com/office/powerpoint/2010/main" val="2180213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771375"/>
            <a:ext cx="5218546" cy="4363278"/>
          </a:xfrm>
        </p:spPr>
        <p:txBody>
          <a:bodyPr/>
          <a:lstStyle/>
          <a:p>
            <a:pPr marL="457200" indent="-457200">
              <a:buFont typeface="+mj-lt"/>
              <a:buAutoNum type="alphaUcPeriod"/>
            </a:pPr>
            <a:r>
              <a:rPr lang="en-GB" dirty="0"/>
              <a:t>To understand what funding is available to attend university and how these are paid and repaid.</a:t>
            </a:r>
          </a:p>
          <a:p>
            <a:pPr marL="457200" indent="-457200">
              <a:buFont typeface="+mj-lt"/>
              <a:buAutoNum type="alphaUcPeriod"/>
            </a:pPr>
            <a:r>
              <a:rPr lang="en-GB" dirty="0"/>
              <a:t>To be able to apply for student loans.</a:t>
            </a:r>
          </a:p>
          <a:p>
            <a:pPr marL="457200" indent="-457200">
              <a:buFont typeface="+mj-lt"/>
              <a:buAutoNum type="alphaUcPeriod"/>
            </a:pPr>
            <a:r>
              <a:rPr lang="en-GB" dirty="0"/>
              <a:t>To appraise own spending habits and to be able to create a budget.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215063" y="2171903"/>
            <a:ext cx="5367337" cy="3563531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Today’s session</a:t>
            </a:r>
          </a:p>
        </p:txBody>
      </p:sp>
    </p:spTree>
    <p:extLst>
      <p:ext uri="{BB962C8B-B14F-4D97-AF65-F5344CB8AC3E}">
        <p14:creationId xmlns:p14="http://schemas.microsoft.com/office/powerpoint/2010/main" val="386956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875899" y="2435192"/>
            <a:ext cx="10116151" cy="1617044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 smtClean="0">
                <a:solidFill>
                  <a:prstClr val="white"/>
                </a:solidFill>
              </a:rPr>
              <a:t>Financing University </a:t>
            </a:r>
            <a:endParaRPr lang="en-GB" sz="4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480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Student finance is divided into 2 areas:</a:t>
            </a: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465513" y="1546167"/>
          <a:ext cx="11122429" cy="46680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7066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850EB0-92E2-4FA9-A6DC-133503C00C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E850EB0-92E2-4FA9-A6DC-133503C00C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D96414-7F36-4AB5-89A6-725FB6FB26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BAD96414-7F36-4AB5-89A6-725FB6FB26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67F727B-55FD-4AB0-9180-C67D6E557E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B67F727B-55FD-4AB0-9180-C67D6E557E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C5D1A5-1D88-4111-9654-798007726F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CAC5D1A5-1D88-4111-9654-798007726F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754D9D-0D19-42EC-A547-E527F967C9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33754D9D-0D19-42EC-A547-E527F967C9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6F42B7-8804-42F1-8A4B-F1DCD00768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546F42B7-8804-42F1-8A4B-F1DCD00768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DF8868-4C11-4957-A253-B9B13E754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27DF8868-4C11-4957-A253-B9B13E7541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CA37F0-6498-4F13-95AC-74F6CD2840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84CA37F0-6498-4F13-95AC-74F6CD2840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D9AC7E-D9D3-4FC6-BD71-2FA8E180F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A0D9AC7E-D9D3-4FC6-BD71-2FA8E180F8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Student finance is divided into 2 areas:</a:t>
            </a: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465513" y="1546167"/>
          <a:ext cx="11122429" cy="46680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4146668E-0303-4BE4-9DC8-86C2E7EBDEC3}"/>
              </a:ext>
            </a:extLst>
          </p:cNvPr>
          <p:cNvSpPr txBox="1">
            <a:spLocks/>
          </p:cNvSpPr>
          <p:nvPr/>
        </p:nvSpPr>
        <p:spPr>
          <a:xfrm>
            <a:off x="6365830" y="1592426"/>
            <a:ext cx="5222112" cy="4568304"/>
          </a:xfrm>
          <a:prstGeom prst="wedgeRectCallout">
            <a:avLst>
              <a:gd name="adj1" fmla="val -89849"/>
              <a:gd name="adj2" fmla="val -37338"/>
            </a:avLst>
          </a:prstGeom>
          <a:solidFill>
            <a:schemeClr val="bg1"/>
          </a:solidFill>
          <a:ln w="38100">
            <a:solidFill>
              <a:srgbClr val="202A30"/>
            </a:solidFill>
          </a:ln>
        </p:spPr>
        <p:txBody>
          <a:bodyPr lIns="180000" tIns="180000" rIns="180000" bIns="18000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2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GB" sz="2800" dirty="0"/>
              <a:t>Tuition fees are the cost of studying at your chosen institution.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GB" sz="2800" dirty="0"/>
              <a:t>Your tuition fees vary depending on where you’re from and where you’re studying.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GB" sz="2800" dirty="0"/>
              <a:t>Universities in the UK can charge up to a maximum of £9250 per year.</a:t>
            </a:r>
          </a:p>
        </p:txBody>
      </p:sp>
    </p:spTree>
    <p:extLst>
      <p:ext uri="{BB962C8B-B14F-4D97-AF65-F5344CB8AC3E}">
        <p14:creationId xmlns:p14="http://schemas.microsoft.com/office/powerpoint/2010/main" val="31123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850EB0-92E2-4FA9-A6DC-133503C00C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E850EB0-92E2-4FA9-A6DC-133503C00C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D96414-7F36-4AB5-89A6-725FB6FB26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BAD96414-7F36-4AB5-89A6-725FB6FB26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67F727B-55FD-4AB0-9180-C67D6E557E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B67F727B-55FD-4AB0-9180-C67D6E557E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C5D1A5-1D88-4111-9654-798007726F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graphicEl>
                                              <a:dgm id="{CAC5D1A5-1D88-4111-9654-798007726F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754D9D-0D19-42EC-A547-E527F967C9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graphicEl>
                                              <a:dgm id="{33754D9D-0D19-42EC-A547-E527F967C9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6F42B7-8804-42F1-8A4B-F1DCD00768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546F42B7-8804-42F1-8A4B-F1DCD00768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DF8868-4C11-4957-A253-B9B13E754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27DF8868-4C11-4957-A253-B9B13E7541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CA37F0-6498-4F13-95AC-74F6CD2840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">
                                            <p:graphicEl>
                                              <a:dgm id="{84CA37F0-6498-4F13-95AC-74F6CD2840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D9AC7E-D9D3-4FC6-BD71-2FA8E180F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A0D9AC7E-D9D3-4FC6-BD71-2FA8E180F8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  <p:bldP spid="5" grpId="0" build="p" animBg="1"/>
      <p:bldP spid="5" grpId="1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Student finance is divided into 2 areas:</a:t>
            </a: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465513" y="1546167"/>
          <a:ext cx="11122429" cy="46680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4">
            <a:extLst>
              <a:ext uri="{FF2B5EF4-FFF2-40B4-BE49-F238E27FC236}">
                <a16:creationId xmlns:a16="http://schemas.microsoft.com/office/drawing/2014/main" xmlns="" id="{391DF23B-2112-441E-9078-E1205F0950DD}"/>
              </a:ext>
            </a:extLst>
          </p:cNvPr>
          <p:cNvSpPr txBox="1">
            <a:spLocks/>
          </p:cNvSpPr>
          <p:nvPr/>
        </p:nvSpPr>
        <p:spPr>
          <a:xfrm>
            <a:off x="6365830" y="1592426"/>
            <a:ext cx="5222112" cy="4568304"/>
          </a:xfrm>
          <a:prstGeom prst="wedgeRectCallout">
            <a:avLst>
              <a:gd name="adj1" fmla="val -85728"/>
              <a:gd name="adj2" fmla="val -11303"/>
            </a:avLst>
          </a:prstGeom>
          <a:solidFill>
            <a:schemeClr val="bg1"/>
          </a:solidFill>
          <a:ln w="38100">
            <a:solidFill>
              <a:srgbClr val="202A30"/>
            </a:solidFill>
          </a:ln>
        </p:spPr>
        <p:txBody>
          <a:bodyPr lIns="180000" tIns="180000" rIns="180000" bIns="18000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2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sz="2800" dirty="0"/>
              <a:t>Covers the full cost of the tuition fee</a:t>
            </a:r>
          </a:p>
          <a:p>
            <a:pPr algn="ctr">
              <a:spcAft>
                <a:spcPts val="600"/>
              </a:spcAft>
            </a:pPr>
            <a:r>
              <a:rPr lang="en-US" sz="2800" dirty="0"/>
              <a:t>Paid directly by the Student Loan Company to the university.</a:t>
            </a:r>
          </a:p>
          <a:p>
            <a:pPr algn="ctr">
              <a:spcAft>
                <a:spcPts val="600"/>
              </a:spcAft>
            </a:pPr>
            <a:r>
              <a:rPr lang="en-US" sz="2800" dirty="0"/>
              <a:t>Not based on household income – everyone gets the same amount</a:t>
            </a:r>
          </a:p>
        </p:txBody>
      </p:sp>
    </p:spTree>
    <p:extLst>
      <p:ext uri="{BB962C8B-B14F-4D97-AF65-F5344CB8AC3E}">
        <p14:creationId xmlns:p14="http://schemas.microsoft.com/office/powerpoint/2010/main" val="1470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850EB0-92E2-4FA9-A6DC-133503C00C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E850EB0-92E2-4FA9-A6DC-133503C00C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D96414-7F36-4AB5-89A6-725FB6FB26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BAD96414-7F36-4AB5-89A6-725FB6FB26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67F727B-55FD-4AB0-9180-C67D6E557E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B67F727B-55FD-4AB0-9180-C67D6E557E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C5D1A5-1D88-4111-9654-798007726F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CAC5D1A5-1D88-4111-9654-798007726F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754D9D-0D19-42EC-A547-E527F967C9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33754D9D-0D19-42EC-A547-E527F967C9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6F42B7-8804-42F1-8A4B-F1DCD00768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546F42B7-8804-42F1-8A4B-F1DCD00768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DF8868-4C11-4957-A253-B9B13E754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>
                                            <p:graphicEl>
                                              <a:dgm id="{27DF8868-4C11-4957-A253-B9B13E7541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CA37F0-6498-4F13-95AC-74F6CD2840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>
                                            <p:graphicEl>
                                              <a:dgm id="{84CA37F0-6498-4F13-95AC-74F6CD2840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D9AC7E-D9D3-4FC6-BD71-2FA8E180F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A0D9AC7E-D9D3-4FC6-BD71-2FA8E180F8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  <p:bldP spid="6" grpId="0" build="p" animBg="1"/>
      <p:bldP spid="6" grpId="1" build="allAtOnce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1.6|4.1|4.3|0.9|5.8|6.9|6.1|2.7"/>
</p:tagLst>
</file>

<file path=ppt/theme/theme1.xml><?xml version="1.0" encoding="utf-8"?>
<a:theme xmlns:a="http://schemas.openxmlformats.org/drawingml/2006/main" name="RHUL">
  <a:themeElements>
    <a:clrScheme name="RHUL Primary Colour Palette">
      <a:dk1>
        <a:sysClr val="windowText" lastClr="000000"/>
      </a:dk1>
      <a:lt1>
        <a:sysClr val="window" lastClr="FFFFFF"/>
      </a:lt1>
      <a:dk2>
        <a:srgbClr val="202A30"/>
      </a:dk2>
      <a:lt2>
        <a:srgbClr val="E7E6E6"/>
      </a:lt2>
      <a:accent1>
        <a:srgbClr val="EB641E"/>
      </a:accent1>
      <a:accent2>
        <a:srgbClr val="D72D2D"/>
      </a:accent2>
      <a:accent3>
        <a:srgbClr val="9857AE"/>
      </a:accent3>
      <a:accent4>
        <a:srgbClr val="00A648"/>
      </a:accent4>
      <a:accent5>
        <a:srgbClr val="00A69E"/>
      </a:accent5>
      <a:accent6>
        <a:srgbClr val="009ED7"/>
      </a:accent6>
      <a:hlink>
        <a:srgbClr val="000000"/>
      </a:hlink>
      <a:folHlink>
        <a:srgbClr val="954F72"/>
      </a:folHlink>
    </a:clrScheme>
    <a:fontScheme name="Office 2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HUL" id="{AA457C23-CD98-4212-92D3-A6F8FF8F592A}" vid="{FF5C365E-0321-41BC-9F43-D6BEC990908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1957</Words>
  <Application>Microsoft Office PowerPoint</Application>
  <PresentationFormat>Widescreen</PresentationFormat>
  <Paragraphs>330</Paragraphs>
  <Slides>37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7" baseType="lpstr">
      <vt:lpstr>Malgun Gothic</vt:lpstr>
      <vt:lpstr>ＭＳ Ｐゴシック</vt:lpstr>
      <vt:lpstr>Arial</vt:lpstr>
      <vt:lpstr>Calibri</vt:lpstr>
      <vt:lpstr>corbel</vt:lpstr>
      <vt:lpstr>corbel</vt:lpstr>
      <vt:lpstr>Courier New</vt:lpstr>
      <vt:lpstr>Lucida Grande</vt:lpstr>
      <vt:lpstr>verdana</vt:lpstr>
      <vt:lpstr>RHUL</vt:lpstr>
      <vt:lpstr>PowerPoint Presentation</vt:lpstr>
      <vt:lpstr>Resources</vt:lpstr>
      <vt:lpstr>About Royal Holloway</vt:lpstr>
      <vt:lpstr>PowerPoint Presentation</vt:lpstr>
      <vt:lpstr>Today’s session</vt:lpstr>
      <vt:lpstr>PowerPoint Presentation</vt:lpstr>
      <vt:lpstr>Student finance is divided into 2 areas:</vt:lpstr>
      <vt:lpstr>Student finance is divided into 2 areas:</vt:lpstr>
      <vt:lpstr>Student finance is divided into 2 areas:</vt:lpstr>
      <vt:lpstr>Student finance is divided into 2 areas:</vt:lpstr>
      <vt:lpstr>Student finance is divided into 2 areas:</vt:lpstr>
      <vt:lpstr>Maintenance loan: example amounts 2021-2022</vt:lpstr>
      <vt:lpstr>Student finance is divided into 2 areas:</vt:lpstr>
      <vt:lpstr>PowerPoint Presentation</vt:lpstr>
      <vt:lpstr>How to apply?</vt:lpstr>
      <vt:lpstr>PowerPoint Presentation</vt:lpstr>
      <vt:lpstr>Repaying your loan</vt:lpstr>
      <vt:lpstr>Repaying your loan - interest </vt:lpstr>
      <vt:lpstr>Annual income of £28,800– how much do you repay?</vt:lpstr>
      <vt:lpstr>Additional resources online</vt:lpstr>
      <vt:lpstr>PowerPoint Presentation</vt:lpstr>
      <vt:lpstr>Student Spending- Royal Holloway, University of London</vt:lpstr>
      <vt:lpstr>PowerPoint Presentation</vt:lpstr>
      <vt:lpstr>Budgeting</vt:lpstr>
      <vt:lpstr>Budgeting is a skill</vt:lpstr>
      <vt:lpstr>PowerPoint Presentation</vt:lpstr>
      <vt:lpstr>Extra support for students – government grants</vt:lpstr>
      <vt:lpstr>Scholarships and bursaries</vt:lpstr>
      <vt:lpstr>Look on university website</vt:lpstr>
      <vt:lpstr>Look on university website</vt:lpstr>
      <vt:lpstr>Other sources of bursaries &amp; scholarships</vt:lpstr>
      <vt:lpstr>Weird and wonderful scholarships</vt:lpstr>
      <vt:lpstr>PowerPoint Presentation</vt:lpstr>
      <vt:lpstr>PowerPoint Presentation</vt:lpstr>
      <vt:lpstr>Finding student bank accounts</vt:lpstr>
      <vt:lpstr>Part-time jobs</vt:lpstr>
      <vt:lpstr>Thank you for listening!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Scanlan, Amelia</dc:creator>
  <cp:lastModifiedBy>ODriscoll, Emilia</cp:lastModifiedBy>
  <cp:revision>28</cp:revision>
  <dcterms:created xsi:type="dcterms:W3CDTF">2020-05-14T15:04:59Z</dcterms:created>
  <dcterms:modified xsi:type="dcterms:W3CDTF">2021-03-08T13:17:48Z</dcterms:modified>
</cp:coreProperties>
</file>